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9" r:id="rId4"/>
    <p:sldId id="261" r:id="rId5"/>
    <p:sldId id="264" r:id="rId6"/>
    <p:sldId id="263" r:id="rId7"/>
    <p:sldId id="269" r:id="rId8"/>
    <p:sldId id="257" r:id="rId9"/>
    <p:sldId id="258" r:id="rId10"/>
    <p:sldId id="260" r:id="rId11"/>
    <p:sldId id="262" r:id="rId12"/>
    <p:sldId id="266" r:id="rId13"/>
    <p:sldId id="265" r:id="rId14"/>
    <p:sldId id="267" r:id="rId15"/>
    <p:sldId id="270" r:id="rId16"/>
    <p:sldId id="271" r:id="rId17"/>
    <p:sldId id="272" r:id="rId18"/>
    <p:sldId id="273" r:id="rId19"/>
    <p:sldId id="282" r:id="rId20"/>
    <p:sldId id="283" r:id="rId21"/>
    <p:sldId id="274" r:id="rId22"/>
    <p:sldId id="284" r:id="rId23"/>
    <p:sldId id="275" r:id="rId24"/>
    <p:sldId id="276" r:id="rId25"/>
    <p:sldId id="285" r:id="rId26"/>
    <p:sldId id="277" r:id="rId27"/>
    <p:sldId id="278" r:id="rId28"/>
    <p:sldId id="286" r:id="rId29"/>
    <p:sldId id="279" r:id="rId30"/>
    <p:sldId id="280"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1734" y="900"/>
      </p:cViewPr>
      <p:guideLst/>
    </p:cSldViewPr>
  </p:slideViewPr>
  <p:notesTextViewPr>
    <p:cViewPr>
      <p:scale>
        <a:sx n="3" d="2"/>
        <a:sy n="3" d="2"/>
      </p:scale>
      <p:origin x="0" y="0"/>
    </p:cViewPr>
  </p:notesTextViewPr>
  <p:sorterViewPr>
    <p:cViewPr varScale="1">
      <p:scale>
        <a:sx n="100" d="100"/>
        <a:sy n="100" d="100"/>
      </p:scale>
      <p:origin x="0" y="-3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46D98A-52F8-4376-9C1E-4CAFDBDC7C6B}"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5795-94E9-49EE-9B3C-A68802C839A1}" type="slidenum">
              <a:rPr lang="en-US" smtClean="0"/>
              <a:t>‹#›</a:t>
            </a:fld>
            <a:endParaRPr lang="en-US"/>
          </a:p>
        </p:txBody>
      </p:sp>
    </p:spTree>
    <p:extLst>
      <p:ext uri="{BB962C8B-B14F-4D97-AF65-F5344CB8AC3E}">
        <p14:creationId xmlns:p14="http://schemas.microsoft.com/office/powerpoint/2010/main" val="3055504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6D98A-52F8-4376-9C1E-4CAFDBDC7C6B}"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5795-94E9-49EE-9B3C-A68802C839A1}" type="slidenum">
              <a:rPr lang="en-US" smtClean="0"/>
              <a:t>‹#›</a:t>
            </a:fld>
            <a:endParaRPr lang="en-US"/>
          </a:p>
        </p:txBody>
      </p:sp>
    </p:spTree>
    <p:extLst>
      <p:ext uri="{BB962C8B-B14F-4D97-AF65-F5344CB8AC3E}">
        <p14:creationId xmlns:p14="http://schemas.microsoft.com/office/powerpoint/2010/main" val="86022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6D98A-52F8-4376-9C1E-4CAFDBDC7C6B}"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5795-94E9-49EE-9B3C-A68802C839A1}" type="slidenum">
              <a:rPr lang="en-US" smtClean="0"/>
              <a:t>‹#›</a:t>
            </a:fld>
            <a:endParaRPr lang="en-US"/>
          </a:p>
        </p:txBody>
      </p:sp>
    </p:spTree>
    <p:extLst>
      <p:ext uri="{BB962C8B-B14F-4D97-AF65-F5344CB8AC3E}">
        <p14:creationId xmlns:p14="http://schemas.microsoft.com/office/powerpoint/2010/main" val="155943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6D98A-52F8-4376-9C1E-4CAFDBDC7C6B}"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5795-94E9-49EE-9B3C-A68802C839A1}" type="slidenum">
              <a:rPr lang="en-US" smtClean="0"/>
              <a:t>‹#›</a:t>
            </a:fld>
            <a:endParaRPr lang="en-US"/>
          </a:p>
        </p:txBody>
      </p:sp>
    </p:spTree>
    <p:extLst>
      <p:ext uri="{BB962C8B-B14F-4D97-AF65-F5344CB8AC3E}">
        <p14:creationId xmlns:p14="http://schemas.microsoft.com/office/powerpoint/2010/main" val="1770819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46D98A-52F8-4376-9C1E-4CAFDBDC7C6B}"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F5795-94E9-49EE-9B3C-A68802C839A1}" type="slidenum">
              <a:rPr lang="en-US" smtClean="0"/>
              <a:t>‹#›</a:t>
            </a:fld>
            <a:endParaRPr lang="en-US"/>
          </a:p>
        </p:txBody>
      </p:sp>
    </p:spTree>
    <p:extLst>
      <p:ext uri="{BB962C8B-B14F-4D97-AF65-F5344CB8AC3E}">
        <p14:creationId xmlns:p14="http://schemas.microsoft.com/office/powerpoint/2010/main" val="2081133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46D98A-52F8-4376-9C1E-4CAFDBDC7C6B}"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F5795-94E9-49EE-9B3C-A68802C839A1}" type="slidenum">
              <a:rPr lang="en-US" smtClean="0"/>
              <a:t>‹#›</a:t>
            </a:fld>
            <a:endParaRPr lang="en-US"/>
          </a:p>
        </p:txBody>
      </p:sp>
    </p:spTree>
    <p:extLst>
      <p:ext uri="{BB962C8B-B14F-4D97-AF65-F5344CB8AC3E}">
        <p14:creationId xmlns:p14="http://schemas.microsoft.com/office/powerpoint/2010/main" val="79905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46D98A-52F8-4376-9C1E-4CAFDBDC7C6B}" type="datetimeFigureOut">
              <a:rPr lang="en-US" smtClean="0"/>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F5795-94E9-49EE-9B3C-A68802C839A1}" type="slidenum">
              <a:rPr lang="en-US" smtClean="0"/>
              <a:t>‹#›</a:t>
            </a:fld>
            <a:endParaRPr lang="en-US"/>
          </a:p>
        </p:txBody>
      </p:sp>
    </p:spTree>
    <p:extLst>
      <p:ext uri="{BB962C8B-B14F-4D97-AF65-F5344CB8AC3E}">
        <p14:creationId xmlns:p14="http://schemas.microsoft.com/office/powerpoint/2010/main" val="404305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46D98A-52F8-4376-9C1E-4CAFDBDC7C6B}" type="datetimeFigureOut">
              <a:rPr lang="en-US" smtClean="0"/>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F5795-94E9-49EE-9B3C-A68802C839A1}" type="slidenum">
              <a:rPr lang="en-US" smtClean="0"/>
              <a:t>‹#›</a:t>
            </a:fld>
            <a:endParaRPr lang="en-US"/>
          </a:p>
        </p:txBody>
      </p:sp>
    </p:spTree>
    <p:extLst>
      <p:ext uri="{BB962C8B-B14F-4D97-AF65-F5344CB8AC3E}">
        <p14:creationId xmlns:p14="http://schemas.microsoft.com/office/powerpoint/2010/main" val="1842699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6D98A-52F8-4376-9C1E-4CAFDBDC7C6B}" type="datetimeFigureOut">
              <a:rPr lang="en-US" smtClean="0"/>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F5795-94E9-49EE-9B3C-A68802C839A1}" type="slidenum">
              <a:rPr lang="en-US" smtClean="0"/>
              <a:t>‹#›</a:t>
            </a:fld>
            <a:endParaRPr lang="en-US"/>
          </a:p>
        </p:txBody>
      </p:sp>
    </p:spTree>
    <p:extLst>
      <p:ext uri="{BB962C8B-B14F-4D97-AF65-F5344CB8AC3E}">
        <p14:creationId xmlns:p14="http://schemas.microsoft.com/office/powerpoint/2010/main" val="35554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6D98A-52F8-4376-9C1E-4CAFDBDC7C6B}"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F5795-94E9-49EE-9B3C-A68802C839A1}" type="slidenum">
              <a:rPr lang="en-US" smtClean="0"/>
              <a:t>‹#›</a:t>
            </a:fld>
            <a:endParaRPr lang="en-US"/>
          </a:p>
        </p:txBody>
      </p:sp>
    </p:spTree>
    <p:extLst>
      <p:ext uri="{BB962C8B-B14F-4D97-AF65-F5344CB8AC3E}">
        <p14:creationId xmlns:p14="http://schemas.microsoft.com/office/powerpoint/2010/main" val="3666861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46D98A-52F8-4376-9C1E-4CAFDBDC7C6B}"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F5795-94E9-49EE-9B3C-A68802C839A1}" type="slidenum">
              <a:rPr lang="en-US" smtClean="0"/>
              <a:t>‹#›</a:t>
            </a:fld>
            <a:endParaRPr lang="en-US"/>
          </a:p>
        </p:txBody>
      </p:sp>
    </p:spTree>
    <p:extLst>
      <p:ext uri="{BB962C8B-B14F-4D97-AF65-F5344CB8AC3E}">
        <p14:creationId xmlns:p14="http://schemas.microsoft.com/office/powerpoint/2010/main" val="1286786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6D98A-52F8-4376-9C1E-4CAFDBDC7C6B}" type="datetimeFigureOut">
              <a:rPr lang="en-US" smtClean="0"/>
              <a:t>10/16/2015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F5795-94E9-49EE-9B3C-A68802C839A1}" type="slidenum">
              <a:rPr lang="en-US" smtClean="0"/>
              <a:t>‹#›</a:t>
            </a:fld>
            <a:endParaRPr lang="en-US"/>
          </a:p>
        </p:txBody>
      </p:sp>
    </p:spTree>
    <p:extLst>
      <p:ext uri="{BB962C8B-B14F-4D97-AF65-F5344CB8AC3E}">
        <p14:creationId xmlns:p14="http://schemas.microsoft.com/office/powerpoint/2010/main" val="2577063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945" y="263611"/>
            <a:ext cx="11492346" cy="3061480"/>
          </a:xfrm>
          <a:ln w="76200">
            <a:solidFill>
              <a:schemeClr val="tx1"/>
            </a:solidFill>
          </a:ln>
        </p:spPr>
        <p:txBody>
          <a:bodyPr>
            <a:noAutofit/>
          </a:bodyPr>
          <a:lstStyle/>
          <a:p>
            <a:r>
              <a:rPr lang="en-US" dirty="0" smtClean="0"/>
              <a:t>Homework  1</a:t>
            </a:r>
            <a:br>
              <a:rPr lang="en-US" dirty="0" smtClean="0"/>
            </a:br>
            <a:r>
              <a:rPr lang="en-US" dirty="0" smtClean="0"/>
              <a:t>(with additional explanations and </a:t>
            </a:r>
            <a:r>
              <a:rPr lang="en-US" dirty="0" smtClean="0">
                <a:solidFill>
                  <a:srgbClr val="FF0000"/>
                </a:solidFill>
                <a:effectLst>
                  <a:outerShdw blurRad="38100" dist="38100" dir="2700000" algn="tl">
                    <a:srgbClr val="000000">
                      <a:alpha val="43137"/>
                    </a:srgbClr>
                  </a:outerShdw>
                </a:effectLst>
              </a:rPr>
              <a:t>new additional </a:t>
            </a:r>
            <a:r>
              <a:rPr lang="en-US" dirty="0" err="1" smtClean="0"/>
              <a:t>explantions</a:t>
            </a:r>
            <a:r>
              <a:rPr lang="en-US" dirty="0" smtClean="0"/>
              <a:t>)</a:t>
            </a:r>
            <a:endParaRPr lang="en-US" dirty="0"/>
          </a:p>
        </p:txBody>
      </p:sp>
      <p:sp>
        <p:nvSpPr>
          <p:cNvPr id="3" name="Subtitle 2"/>
          <p:cNvSpPr>
            <a:spLocks noGrp="1"/>
          </p:cNvSpPr>
          <p:nvPr>
            <p:ph type="subTitle" idx="1"/>
          </p:nvPr>
        </p:nvSpPr>
        <p:spPr/>
        <p:txBody>
          <a:bodyPr/>
          <a:lstStyle/>
          <a:p>
            <a:r>
              <a:rPr lang="en-US" dirty="0" smtClean="0"/>
              <a:t>Intelligent Robotics 1,</a:t>
            </a:r>
          </a:p>
          <a:p>
            <a:r>
              <a:rPr lang="en-US" dirty="0" smtClean="0"/>
              <a:t>ECE 478/578</a:t>
            </a:r>
            <a:endParaRPr lang="en-US" dirty="0"/>
          </a:p>
        </p:txBody>
      </p:sp>
      <p:sp>
        <p:nvSpPr>
          <p:cNvPr id="4" name="TextBox 3"/>
          <p:cNvSpPr txBox="1"/>
          <p:nvPr/>
        </p:nvSpPr>
        <p:spPr>
          <a:xfrm>
            <a:off x="3896497" y="4728519"/>
            <a:ext cx="4415481" cy="400110"/>
          </a:xfrm>
          <a:prstGeom prst="rect">
            <a:avLst/>
          </a:prstGeom>
          <a:noFill/>
        </p:spPr>
        <p:txBody>
          <a:bodyPr wrap="square" rtlCol="0">
            <a:spAutoFit/>
          </a:bodyPr>
          <a:lstStyle/>
          <a:p>
            <a:r>
              <a:rPr lang="en-US" dirty="0" smtClean="0"/>
              <a:t>Deadline, </a:t>
            </a:r>
            <a:r>
              <a:rPr lang="en-US" sz="2000" b="1" dirty="0" smtClean="0">
                <a:solidFill>
                  <a:srgbClr val="FF0000"/>
                </a:solidFill>
                <a:effectLst>
                  <a:outerShdw blurRad="38100" dist="38100" dir="2700000" algn="tl">
                    <a:srgbClr val="000000">
                      <a:alpha val="43137"/>
                    </a:srgbClr>
                  </a:outerShdw>
                </a:effectLst>
              </a:rPr>
              <a:t>October 21</a:t>
            </a:r>
            <a:endParaRPr lang="en-US" sz="2000" b="1" dirty="0">
              <a:solidFill>
                <a:srgbClr val="FF0000"/>
              </a:solidFill>
              <a:effectLst>
                <a:outerShdw blurRad="38100" dist="38100" dir="2700000" algn="tl">
                  <a:srgbClr val="000000">
                    <a:alpha val="43137"/>
                  </a:srgbClr>
                </a:outerShdw>
              </a:effectLst>
            </a:endParaRPr>
          </a:p>
        </p:txBody>
      </p:sp>
      <p:sp>
        <p:nvSpPr>
          <p:cNvPr id="5" name="Rounded Rectangle 4"/>
          <p:cNvSpPr/>
          <p:nvPr/>
        </p:nvSpPr>
        <p:spPr>
          <a:xfrm>
            <a:off x="4382530" y="5158903"/>
            <a:ext cx="5148648" cy="1268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Homework is Group Project</a:t>
            </a:r>
          </a:p>
          <a:p>
            <a:pPr algn="ctr"/>
            <a:r>
              <a:rPr lang="en-US" dirty="0" smtClean="0"/>
              <a:t>Will be incorporated into your final project</a:t>
            </a:r>
            <a:endParaRPr lang="en-US" dirty="0"/>
          </a:p>
        </p:txBody>
      </p:sp>
    </p:spTree>
    <p:extLst>
      <p:ext uri="{BB962C8B-B14F-4D97-AF65-F5344CB8AC3E}">
        <p14:creationId xmlns:p14="http://schemas.microsoft.com/office/powerpoint/2010/main" val="156432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039"/>
            <a:ext cx="10515600" cy="623416"/>
          </a:xfrm>
        </p:spPr>
        <p:txBody>
          <a:bodyPr>
            <a:normAutofit fontScale="90000"/>
          </a:bodyPr>
          <a:lstStyle/>
          <a:p>
            <a:pPr algn="ctr"/>
            <a:r>
              <a:rPr lang="en-US" dirty="0" smtClean="0"/>
              <a:t>Simplified State Machine of interactive robot play</a:t>
            </a:r>
            <a:endParaRPr lang="en-US" dirty="0"/>
          </a:p>
        </p:txBody>
      </p:sp>
      <p:sp>
        <p:nvSpPr>
          <p:cNvPr id="3" name="Content Placeholder 2"/>
          <p:cNvSpPr>
            <a:spLocks noGrp="1"/>
          </p:cNvSpPr>
          <p:nvPr>
            <p:ph idx="1"/>
          </p:nvPr>
        </p:nvSpPr>
        <p:spPr>
          <a:xfrm>
            <a:off x="1028680" y="811728"/>
            <a:ext cx="4491681" cy="480970"/>
          </a:xfrm>
          <a:solidFill>
            <a:schemeClr val="bg2"/>
          </a:solidFill>
        </p:spPr>
        <p:txBody>
          <a:bodyPr>
            <a:normAutofit fontScale="62500" lnSpcReduction="20000"/>
          </a:bodyPr>
          <a:lstStyle/>
          <a:p>
            <a:pPr marL="0" indent="0">
              <a:buNone/>
            </a:pPr>
            <a:r>
              <a:rPr lang="en-US" dirty="0" smtClean="0"/>
              <a:t>M3. State Machine with interaction (similar to one explained in class for Paradise Lost)</a:t>
            </a:r>
            <a:endParaRPr lang="en-US" dirty="0"/>
          </a:p>
        </p:txBody>
      </p:sp>
      <p:sp>
        <p:nvSpPr>
          <p:cNvPr id="5" name="Oval 4"/>
          <p:cNvSpPr/>
          <p:nvPr/>
        </p:nvSpPr>
        <p:spPr>
          <a:xfrm>
            <a:off x="6183236" y="5081765"/>
            <a:ext cx="1153298" cy="733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Decision  for input variable B</a:t>
            </a:r>
            <a:endParaRPr lang="en-US" sz="1000" dirty="0"/>
          </a:p>
        </p:txBody>
      </p:sp>
      <p:sp>
        <p:nvSpPr>
          <p:cNvPr id="8" name="Oval 7"/>
          <p:cNvSpPr/>
          <p:nvPr/>
        </p:nvSpPr>
        <p:spPr>
          <a:xfrm>
            <a:off x="4635922" y="5359325"/>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FF0000"/>
                </a:solidFill>
              </a:rPr>
              <a:t>Behavior $r</a:t>
            </a:r>
            <a:endParaRPr lang="en-US" sz="1050" dirty="0">
              <a:solidFill>
                <a:srgbClr val="FF0000"/>
              </a:solidFill>
            </a:endParaRPr>
          </a:p>
        </p:txBody>
      </p:sp>
      <p:cxnSp>
        <p:nvCxnSpPr>
          <p:cNvPr id="12" name="Straight Arrow Connector 11"/>
          <p:cNvCxnSpPr>
            <a:endCxn id="8" idx="6"/>
          </p:cNvCxnSpPr>
          <p:nvPr/>
        </p:nvCxnSpPr>
        <p:spPr>
          <a:xfrm flipH="1">
            <a:off x="5789220" y="5518377"/>
            <a:ext cx="386998" cy="2075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9" idx="2"/>
          </p:cNvCxnSpPr>
          <p:nvPr/>
        </p:nvCxnSpPr>
        <p:spPr>
          <a:xfrm>
            <a:off x="7112919" y="5755871"/>
            <a:ext cx="1252631" cy="2585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029938" y="2179355"/>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Slide with behavior 1</a:t>
            </a:r>
            <a:endParaRPr lang="en-US" sz="1100" dirty="0">
              <a:solidFill>
                <a:srgbClr val="FF0000"/>
              </a:solidFill>
            </a:endParaRPr>
          </a:p>
        </p:txBody>
      </p:sp>
      <p:sp>
        <p:nvSpPr>
          <p:cNvPr id="31" name="Oval 30"/>
          <p:cNvSpPr/>
          <p:nvPr/>
        </p:nvSpPr>
        <p:spPr>
          <a:xfrm>
            <a:off x="6455082" y="2163962"/>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Slide with behavior 2</a:t>
            </a:r>
            <a:endParaRPr lang="en-US" sz="1100" dirty="0">
              <a:solidFill>
                <a:srgbClr val="FF0000"/>
              </a:solidFill>
            </a:endParaRPr>
          </a:p>
        </p:txBody>
      </p:sp>
      <p:sp>
        <p:nvSpPr>
          <p:cNvPr id="32" name="Oval 31"/>
          <p:cNvSpPr/>
          <p:nvPr/>
        </p:nvSpPr>
        <p:spPr>
          <a:xfrm>
            <a:off x="7556337" y="2923918"/>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Slide with behavior 3</a:t>
            </a:r>
            <a:endParaRPr lang="en-US" sz="1100" dirty="0">
              <a:solidFill>
                <a:srgbClr val="FF0000"/>
              </a:solidFill>
            </a:endParaRPr>
          </a:p>
        </p:txBody>
      </p:sp>
      <p:cxnSp>
        <p:nvCxnSpPr>
          <p:cNvPr id="34" name="Straight Arrow Connector 33"/>
          <p:cNvCxnSpPr>
            <a:endCxn id="31" idx="2"/>
          </p:cNvCxnSpPr>
          <p:nvPr/>
        </p:nvCxnSpPr>
        <p:spPr>
          <a:xfrm>
            <a:off x="6173150" y="2500335"/>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608380" y="2477375"/>
            <a:ext cx="361099" cy="5113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137791" y="3906963"/>
            <a:ext cx="991960" cy="595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Decision Node</a:t>
            </a:r>
          </a:p>
          <a:p>
            <a:pPr algn="ctr"/>
            <a:r>
              <a:rPr lang="en-US" sz="900" dirty="0" smtClean="0"/>
              <a:t>Question A</a:t>
            </a:r>
            <a:endParaRPr lang="en-US" sz="900" dirty="0"/>
          </a:p>
        </p:txBody>
      </p:sp>
      <p:sp>
        <p:nvSpPr>
          <p:cNvPr id="52" name="Oval 51"/>
          <p:cNvSpPr/>
          <p:nvPr/>
        </p:nvSpPr>
        <p:spPr>
          <a:xfrm>
            <a:off x="8351410" y="4978666"/>
            <a:ext cx="928453" cy="53971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FF0000"/>
                </a:solidFill>
              </a:rPr>
              <a:t>Behavior 1</a:t>
            </a:r>
            <a:endParaRPr lang="en-US" sz="800" dirty="0">
              <a:solidFill>
                <a:srgbClr val="FF0000"/>
              </a:solidFill>
            </a:endParaRPr>
          </a:p>
        </p:txBody>
      </p:sp>
      <p:cxnSp>
        <p:nvCxnSpPr>
          <p:cNvPr id="53" name="Straight Arrow Connector 52"/>
          <p:cNvCxnSpPr>
            <a:stCxn id="49" idx="5"/>
            <a:endCxn id="52" idx="1"/>
          </p:cNvCxnSpPr>
          <p:nvPr/>
        </p:nvCxnSpPr>
        <p:spPr>
          <a:xfrm>
            <a:off x="7984482" y="4415397"/>
            <a:ext cx="502897" cy="6423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6580719" y="4369218"/>
            <a:ext cx="646602" cy="7127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6" name="Arc 55"/>
          <p:cNvSpPr/>
          <p:nvPr/>
        </p:nvSpPr>
        <p:spPr>
          <a:xfrm>
            <a:off x="6983607" y="4017561"/>
            <a:ext cx="4862404" cy="2233187"/>
          </a:xfrm>
          <a:prstGeom prst="arc">
            <a:avLst>
              <a:gd name="adj1" fmla="val 12852281"/>
              <a:gd name="adj2" fmla="val 90688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57" name="Arc 56"/>
          <p:cNvSpPr/>
          <p:nvPr/>
        </p:nvSpPr>
        <p:spPr>
          <a:xfrm flipH="1">
            <a:off x="5109858" y="3859154"/>
            <a:ext cx="2545957" cy="2308065"/>
          </a:xfrm>
          <a:prstGeom prst="arc">
            <a:avLst>
              <a:gd name="adj1" fmla="val 13626837"/>
              <a:gd name="adj2" fmla="val 90688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63" name="Oval 62"/>
          <p:cNvSpPr/>
          <p:nvPr/>
        </p:nvSpPr>
        <p:spPr>
          <a:xfrm>
            <a:off x="8208827" y="5578320"/>
            <a:ext cx="56370" cy="33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Oval 63"/>
          <p:cNvSpPr/>
          <p:nvPr/>
        </p:nvSpPr>
        <p:spPr>
          <a:xfrm>
            <a:off x="8427676" y="5553092"/>
            <a:ext cx="56370" cy="33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5" name="Oval 64"/>
          <p:cNvSpPr/>
          <p:nvPr/>
        </p:nvSpPr>
        <p:spPr>
          <a:xfrm>
            <a:off x="8319935" y="5578320"/>
            <a:ext cx="56370" cy="33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6" name="Oval 65"/>
          <p:cNvSpPr/>
          <p:nvPr/>
        </p:nvSpPr>
        <p:spPr>
          <a:xfrm flipV="1">
            <a:off x="8594312" y="5518377"/>
            <a:ext cx="46423" cy="78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81" name="Group 80"/>
          <p:cNvGrpSpPr/>
          <p:nvPr/>
        </p:nvGrpSpPr>
        <p:grpSpPr>
          <a:xfrm>
            <a:off x="8365550" y="5717356"/>
            <a:ext cx="3410750" cy="550750"/>
            <a:chOff x="5372019" y="4020333"/>
            <a:chExt cx="6185106" cy="795794"/>
          </a:xfrm>
        </p:grpSpPr>
        <p:sp>
          <p:nvSpPr>
            <p:cNvPr id="69" name="Oval 68"/>
            <p:cNvSpPr/>
            <p:nvPr/>
          </p:nvSpPr>
          <p:spPr>
            <a:xfrm>
              <a:off x="5372019" y="4082959"/>
              <a:ext cx="1468034"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rgbClr val="FF0000"/>
                  </a:solidFill>
                </a:rPr>
                <a:t>Slide with behavior 2</a:t>
              </a:r>
              <a:endParaRPr lang="en-US" sz="700" dirty="0">
                <a:solidFill>
                  <a:srgbClr val="FF0000"/>
                </a:solidFill>
              </a:endParaRPr>
            </a:p>
          </p:txBody>
        </p:sp>
        <p:sp>
          <p:nvSpPr>
            <p:cNvPr id="70" name="Oval 69"/>
            <p:cNvSpPr/>
            <p:nvPr/>
          </p:nvSpPr>
          <p:spPr>
            <a:xfrm>
              <a:off x="7111899" y="4067566"/>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rgbClr val="FF0000"/>
                  </a:solidFill>
                </a:rPr>
                <a:t>Slide with behavior 3</a:t>
              </a:r>
              <a:endParaRPr lang="en-US" sz="500" dirty="0">
                <a:solidFill>
                  <a:srgbClr val="FF0000"/>
                </a:solidFill>
              </a:endParaRPr>
            </a:p>
          </p:txBody>
        </p:sp>
        <p:sp>
          <p:nvSpPr>
            <p:cNvPr id="71" name="Oval 70"/>
            <p:cNvSpPr/>
            <p:nvPr/>
          </p:nvSpPr>
          <p:spPr>
            <a:xfrm>
              <a:off x="8537043" y="4032691"/>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rgbClr val="FF0000"/>
                  </a:solidFill>
                </a:rPr>
                <a:t>Slide with </a:t>
              </a:r>
              <a:r>
                <a:rPr lang="en-US" sz="500" smtClean="0">
                  <a:solidFill>
                    <a:srgbClr val="FF0000"/>
                  </a:solidFill>
                </a:rPr>
                <a:t>behavior 4</a:t>
              </a:r>
              <a:endParaRPr lang="en-US" sz="500" dirty="0">
                <a:solidFill>
                  <a:srgbClr val="FF0000"/>
                </a:solidFill>
              </a:endParaRPr>
            </a:p>
          </p:txBody>
        </p:sp>
        <p:sp>
          <p:nvSpPr>
            <p:cNvPr id="72" name="Oval 71"/>
            <p:cNvSpPr/>
            <p:nvPr/>
          </p:nvSpPr>
          <p:spPr>
            <a:xfrm>
              <a:off x="10403827" y="4020333"/>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rgbClr val="FF0000"/>
                  </a:solidFill>
                </a:rPr>
                <a:t>Slide with last behavior</a:t>
              </a:r>
              <a:endParaRPr lang="en-US" sz="500" dirty="0">
                <a:solidFill>
                  <a:srgbClr val="FF0000"/>
                </a:solidFill>
              </a:endParaRPr>
            </a:p>
          </p:txBody>
        </p:sp>
        <p:cxnSp>
          <p:nvCxnSpPr>
            <p:cNvPr id="73" name="Straight Arrow Connector 72"/>
            <p:cNvCxnSpPr>
              <a:endCxn id="70" idx="2"/>
            </p:cNvCxnSpPr>
            <p:nvPr/>
          </p:nvCxnSpPr>
          <p:spPr>
            <a:xfrm>
              <a:off x="6829967" y="4403939"/>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8265197" y="4380979"/>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624186" y="4252918"/>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0121895" y="4380978"/>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9896156" y="4172739"/>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Oval 77"/>
            <p:cNvSpPr/>
            <p:nvPr/>
          </p:nvSpPr>
          <p:spPr>
            <a:xfrm>
              <a:off x="10168004" y="4138467"/>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Oval 78"/>
            <p:cNvSpPr/>
            <p:nvPr/>
          </p:nvSpPr>
          <p:spPr>
            <a:xfrm>
              <a:off x="10034171" y="4172739"/>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Oval 79"/>
            <p:cNvSpPr/>
            <p:nvPr/>
          </p:nvSpPr>
          <p:spPr>
            <a:xfrm flipV="1">
              <a:off x="10273004" y="4107985"/>
              <a:ext cx="57665" cy="106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cxnSp>
        <p:nvCxnSpPr>
          <p:cNvPr id="82" name="Straight Arrow Connector 81"/>
          <p:cNvCxnSpPr>
            <a:endCxn id="69" idx="0"/>
          </p:cNvCxnSpPr>
          <p:nvPr/>
        </p:nvCxnSpPr>
        <p:spPr>
          <a:xfrm flipH="1">
            <a:off x="8770321" y="5530681"/>
            <a:ext cx="20322" cy="2300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49" idx="0"/>
          </p:cNvCxnSpPr>
          <p:nvPr/>
        </p:nvCxnSpPr>
        <p:spPr>
          <a:xfrm flipH="1">
            <a:off x="7633771" y="3639008"/>
            <a:ext cx="237170" cy="2679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34601" y="4588326"/>
            <a:ext cx="698291" cy="369332"/>
          </a:xfrm>
          <a:prstGeom prst="rect">
            <a:avLst/>
          </a:prstGeom>
          <a:noFill/>
        </p:spPr>
        <p:txBody>
          <a:bodyPr wrap="square" rtlCol="0">
            <a:spAutoFit/>
          </a:bodyPr>
          <a:lstStyle/>
          <a:p>
            <a:r>
              <a:rPr lang="en-US" sz="900" dirty="0" smtClean="0"/>
              <a:t>Positive answer</a:t>
            </a:r>
            <a:endParaRPr lang="en-US" sz="900" dirty="0"/>
          </a:p>
        </p:txBody>
      </p:sp>
      <p:sp>
        <p:nvSpPr>
          <p:cNvPr id="85" name="TextBox 84"/>
          <p:cNvSpPr txBox="1"/>
          <p:nvPr/>
        </p:nvSpPr>
        <p:spPr>
          <a:xfrm>
            <a:off x="8151132" y="4468307"/>
            <a:ext cx="698291" cy="369332"/>
          </a:xfrm>
          <a:prstGeom prst="rect">
            <a:avLst/>
          </a:prstGeom>
          <a:noFill/>
        </p:spPr>
        <p:txBody>
          <a:bodyPr wrap="square" rtlCol="0">
            <a:spAutoFit/>
          </a:bodyPr>
          <a:lstStyle/>
          <a:p>
            <a:r>
              <a:rPr lang="en-US" sz="900" dirty="0" smtClean="0"/>
              <a:t>Negative answer</a:t>
            </a:r>
            <a:endParaRPr lang="en-US" sz="900" dirty="0"/>
          </a:p>
        </p:txBody>
      </p:sp>
      <p:sp>
        <p:nvSpPr>
          <p:cNvPr id="35" name="TextBox 34"/>
          <p:cNvSpPr txBox="1"/>
          <p:nvPr/>
        </p:nvSpPr>
        <p:spPr>
          <a:xfrm>
            <a:off x="6455082" y="848404"/>
            <a:ext cx="3311611" cy="646331"/>
          </a:xfrm>
          <a:prstGeom prst="rect">
            <a:avLst/>
          </a:prstGeom>
          <a:noFill/>
        </p:spPr>
        <p:txBody>
          <a:bodyPr wrap="square" rtlCol="0">
            <a:spAutoFit/>
          </a:bodyPr>
          <a:lstStyle/>
          <a:p>
            <a:r>
              <a:rPr lang="en-US" dirty="0" smtClean="0"/>
              <a:t>This is equivalent to Finite State Machine or general Flowchart</a:t>
            </a:r>
            <a:endParaRPr lang="en-US" dirty="0"/>
          </a:p>
        </p:txBody>
      </p:sp>
      <p:sp>
        <p:nvSpPr>
          <p:cNvPr id="86" name="TextBox 85"/>
          <p:cNvSpPr txBox="1"/>
          <p:nvPr/>
        </p:nvSpPr>
        <p:spPr>
          <a:xfrm>
            <a:off x="7296029" y="5888929"/>
            <a:ext cx="698291" cy="369332"/>
          </a:xfrm>
          <a:prstGeom prst="rect">
            <a:avLst/>
          </a:prstGeom>
          <a:noFill/>
        </p:spPr>
        <p:txBody>
          <a:bodyPr wrap="square" rtlCol="0">
            <a:spAutoFit/>
          </a:bodyPr>
          <a:lstStyle/>
          <a:p>
            <a:r>
              <a:rPr lang="en-US" sz="900" dirty="0" smtClean="0"/>
              <a:t>Positive answer</a:t>
            </a:r>
            <a:endParaRPr lang="en-US" sz="900" dirty="0"/>
          </a:p>
        </p:txBody>
      </p:sp>
      <p:sp>
        <p:nvSpPr>
          <p:cNvPr id="87" name="TextBox 86"/>
          <p:cNvSpPr txBox="1"/>
          <p:nvPr/>
        </p:nvSpPr>
        <p:spPr>
          <a:xfrm>
            <a:off x="5869101" y="5686830"/>
            <a:ext cx="698291" cy="369332"/>
          </a:xfrm>
          <a:prstGeom prst="rect">
            <a:avLst/>
          </a:prstGeom>
          <a:noFill/>
        </p:spPr>
        <p:txBody>
          <a:bodyPr wrap="square" rtlCol="0">
            <a:spAutoFit/>
          </a:bodyPr>
          <a:lstStyle/>
          <a:p>
            <a:r>
              <a:rPr lang="en-US" sz="900" dirty="0" smtClean="0"/>
              <a:t>Negative answer</a:t>
            </a:r>
            <a:endParaRPr lang="en-US" sz="900" dirty="0"/>
          </a:p>
        </p:txBody>
      </p:sp>
      <p:sp>
        <p:nvSpPr>
          <p:cNvPr id="47" name="Right Arrow 46"/>
          <p:cNvSpPr/>
          <p:nvPr/>
        </p:nvSpPr>
        <p:spPr>
          <a:xfrm rot="1829829">
            <a:off x="3514224" y="4435246"/>
            <a:ext cx="2941281" cy="201502"/>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Arrow 87"/>
          <p:cNvSpPr/>
          <p:nvPr/>
        </p:nvSpPr>
        <p:spPr>
          <a:xfrm rot="781934">
            <a:off x="4435595" y="3452740"/>
            <a:ext cx="2941281" cy="201502"/>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016969" y="2530546"/>
            <a:ext cx="2436320" cy="1200329"/>
          </a:xfrm>
          <a:prstGeom prst="rect">
            <a:avLst/>
          </a:prstGeom>
          <a:noFill/>
        </p:spPr>
        <p:txBody>
          <a:bodyPr wrap="square" rtlCol="0">
            <a:spAutoFit/>
          </a:bodyPr>
          <a:lstStyle/>
          <a:p>
            <a:r>
              <a:rPr lang="en-US" dirty="0" smtClean="0"/>
              <a:t>The decision variables are inputs, for instance from sensors or from “pressing PPT buttons”</a:t>
            </a:r>
            <a:endParaRPr lang="en-US" dirty="0"/>
          </a:p>
        </p:txBody>
      </p:sp>
    </p:spTree>
    <p:extLst>
      <p:ext uri="{BB962C8B-B14F-4D97-AF65-F5344CB8AC3E}">
        <p14:creationId xmlns:p14="http://schemas.microsoft.com/office/powerpoint/2010/main" val="2459210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There are many people working on the same part of homework (like all people from Copernicus team)</a:t>
            </a:r>
          </a:p>
          <a:p>
            <a:pPr marL="514350" indent="-514350">
              <a:buFont typeface="+mj-lt"/>
              <a:buAutoNum type="arabicPeriod"/>
            </a:pPr>
            <a:r>
              <a:rPr lang="en-US" dirty="0" smtClean="0"/>
              <a:t>The </a:t>
            </a:r>
            <a:r>
              <a:rPr lang="en-US" dirty="0" err="1" smtClean="0"/>
              <a:t>homeworks</a:t>
            </a:r>
            <a:r>
              <a:rPr lang="en-US" dirty="0" smtClean="0"/>
              <a:t> for all students (Copernicus team, quantum debate teams and Monster team) in the class are quite similar.</a:t>
            </a:r>
          </a:p>
          <a:p>
            <a:pPr marL="514350" indent="-514350">
              <a:buFont typeface="+mj-lt"/>
              <a:buAutoNum type="arabicPeriod"/>
            </a:pPr>
            <a:r>
              <a:rPr lang="en-US" dirty="0" smtClean="0"/>
              <a:t>Software for Kinect exists and can be also found in internet.</a:t>
            </a:r>
          </a:p>
          <a:p>
            <a:pPr marL="514350" indent="-514350">
              <a:buFont typeface="+mj-lt"/>
              <a:buAutoNum type="arabicPeriod"/>
            </a:pPr>
            <a:r>
              <a:rPr lang="en-US" dirty="0" smtClean="0"/>
              <a:t>Partial credit will be given for partial solutions.</a:t>
            </a:r>
          </a:p>
          <a:p>
            <a:pPr marL="514350" indent="-514350">
              <a:buFont typeface="+mj-lt"/>
              <a:buAutoNum type="arabicPeriod"/>
            </a:pPr>
            <a:r>
              <a:rPr lang="en-US" dirty="0" smtClean="0"/>
              <a:t>Creativity will be rewarded.</a:t>
            </a:r>
          </a:p>
          <a:p>
            <a:pPr marL="514350" indent="-514350">
              <a:buFont typeface="+mj-lt"/>
              <a:buAutoNum type="arabicPeriod"/>
            </a:pPr>
            <a:r>
              <a:rPr lang="en-US" dirty="0" smtClean="0"/>
              <a:t>Ask me questions if </a:t>
            </a:r>
            <a:r>
              <a:rPr lang="en-US" smtClean="0"/>
              <a:t>not clear.</a:t>
            </a:r>
            <a:endParaRPr lang="en-US" dirty="0"/>
          </a:p>
        </p:txBody>
      </p:sp>
    </p:spTree>
    <p:extLst>
      <p:ext uri="{BB962C8B-B14F-4D97-AF65-F5344CB8AC3E}">
        <p14:creationId xmlns:p14="http://schemas.microsoft.com/office/powerpoint/2010/main" val="3609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493" y="1625515"/>
            <a:ext cx="10515600" cy="1325563"/>
          </a:xfrm>
          <a:solidFill>
            <a:schemeClr val="bg2"/>
          </a:solidFill>
        </p:spPr>
        <p:txBody>
          <a:bodyPr>
            <a:normAutofit fontScale="90000"/>
          </a:bodyPr>
          <a:lstStyle/>
          <a:p>
            <a:pPr algn="ctr"/>
            <a:r>
              <a:rPr lang="en-US" sz="3200" dirty="0" smtClean="0"/>
              <a:t>Additional work for people who already work on projects (not required now, but will count for the next homework and your project)</a:t>
            </a:r>
            <a:endParaRPr lang="en-US" sz="3200" dirty="0"/>
          </a:p>
        </p:txBody>
      </p:sp>
      <p:sp>
        <p:nvSpPr>
          <p:cNvPr id="3" name="Content Placeholder 2"/>
          <p:cNvSpPr>
            <a:spLocks noGrp="1"/>
          </p:cNvSpPr>
          <p:nvPr>
            <p:ph idx="1"/>
          </p:nvPr>
        </p:nvSpPr>
        <p:spPr>
          <a:xfrm>
            <a:off x="344960" y="3209582"/>
            <a:ext cx="11353800" cy="3380690"/>
          </a:xfrm>
        </p:spPr>
        <p:txBody>
          <a:bodyPr>
            <a:normAutofit/>
          </a:bodyPr>
          <a:lstStyle/>
          <a:p>
            <a:pPr marL="514350" indent="-514350">
              <a:buFont typeface="+mj-lt"/>
              <a:buAutoNum type="arabicPeriod"/>
            </a:pPr>
            <a:r>
              <a:rPr lang="en-US" sz="1800" dirty="0" smtClean="0"/>
              <a:t>Assume any robot from the lab, it can be particularly your robot from your project (this would save you time later on).</a:t>
            </a:r>
          </a:p>
          <a:p>
            <a:pPr marL="514350" indent="-514350">
              <a:buFont typeface="+mj-lt"/>
              <a:buAutoNum type="arabicPeriod"/>
            </a:pPr>
            <a:r>
              <a:rPr lang="en-US" sz="1800" dirty="0" smtClean="0"/>
              <a:t>The  robot </a:t>
            </a:r>
            <a:r>
              <a:rPr lang="en-US" sz="1800" b="1" dirty="0" smtClean="0">
                <a:solidFill>
                  <a:srgbClr val="FF0000"/>
                </a:solidFill>
                <a:effectLst>
                  <a:outerShdw blurRad="38100" dist="38100" dir="2700000" algn="tl">
                    <a:srgbClr val="000000">
                      <a:alpha val="43137"/>
                    </a:srgbClr>
                  </a:outerShdw>
                </a:effectLst>
              </a:rPr>
              <a:t>must have some input(s) other than KINECT</a:t>
            </a:r>
            <a:r>
              <a:rPr lang="en-US" sz="1800" dirty="0" smtClean="0"/>
              <a:t>. This can be touch sensors, sonars, light sensors, etc. Your choice.</a:t>
            </a:r>
          </a:p>
          <a:p>
            <a:pPr marL="514350" indent="-514350">
              <a:buFont typeface="+mj-lt"/>
              <a:buAutoNum type="arabicPeriod"/>
            </a:pPr>
            <a:r>
              <a:rPr lang="en-US" sz="1800" dirty="0" smtClean="0"/>
              <a:t>The robot should have some effectors. </a:t>
            </a:r>
          </a:p>
          <a:p>
            <a:pPr marL="514350" indent="-514350">
              <a:buFont typeface="+mj-lt"/>
              <a:buAutoNum type="arabicPeriod"/>
            </a:pPr>
            <a:r>
              <a:rPr lang="en-US" sz="1800" dirty="0" smtClean="0"/>
              <a:t>It can be a Lego robot of your design. See my slides.</a:t>
            </a:r>
          </a:p>
          <a:p>
            <a:pPr marL="514350" indent="-514350">
              <a:buFont typeface="+mj-lt"/>
              <a:buAutoNum type="arabicPeriod"/>
            </a:pPr>
            <a:r>
              <a:rPr lang="en-US" sz="1800" dirty="0" smtClean="0"/>
              <a:t>The robot’s architecture can be any architecture discussed so far in our class, for instance a </a:t>
            </a:r>
            <a:r>
              <a:rPr lang="en-US" sz="1800" dirty="0" err="1" smtClean="0"/>
              <a:t>Braitenberg</a:t>
            </a:r>
            <a:r>
              <a:rPr lang="en-US" sz="1800" dirty="0" smtClean="0"/>
              <a:t> Vehicle.</a:t>
            </a:r>
          </a:p>
          <a:p>
            <a:pPr marL="514350" indent="-514350">
              <a:buFont typeface="+mj-lt"/>
              <a:buAutoNum type="arabicPeriod"/>
            </a:pPr>
            <a:r>
              <a:rPr lang="en-US" sz="1800" dirty="0" smtClean="0"/>
              <a:t>The robot behavior is changed by gestures from KINECT. For instance, you can use your hand gestures or facial gestures to change the behavior of a </a:t>
            </a:r>
            <a:r>
              <a:rPr lang="en-US" sz="1800" dirty="0" err="1" smtClean="0"/>
              <a:t>Braitenberg</a:t>
            </a:r>
            <a:r>
              <a:rPr lang="en-US" sz="1800" dirty="0" smtClean="0"/>
              <a:t> Robot from Aggressive to Shy.</a:t>
            </a:r>
          </a:p>
          <a:p>
            <a:pPr marL="514350" indent="-514350">
              <a:buFont typeface="+mj-lt"/>
              <a:buAutoNum type="arabicPeriod"/>
            </a:pPr>
            <a:r>
              <a:rPr lang="en-US" sz="1800" dirty="0" smtClean="0"/>
              <a:t>All your work should be videotaped.</a:t>
            </a:r>
            <a:endParaRPr lang="en-US" sz="1800" dirty="0"/>
          </a:p>
        </p:txBody>
      </p:sp>
      <p:sp>
        <p:nvSpPr>
          <p:cNvPr id="4" name="TextBox 3"/>
          <p:cNvSpPr txBox="1"/>
          <p:nvPr/>
        </p:nvSpPr>
        <p:spPr>
          <a:xfrm>
            <a:off x="0" y="0"/>
            <a:ext cx="12192000" cy="1446550"/>
          </a:xfrm>
          <a:prstGeom prst="rect">
            <a:avLst/>
          </a:prstGeom>
          <a:solidFill>
            <a:srgbClr val="FFFF00"/>
          </a:solid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rPr>
              <a:t>Explanation of the third phase of Homework 1 (NOT MANDATORY)</a:t>
            </a:r>
            <a:endParaRPr lang="en-US"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5592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1"/>
            <a:ext cx="11475308" cy="787483"/>
          </a:xfrm>
          <a:solidFill>
            <a:srgbClr val="FFFF00"/>
          </a:solidFill>
        </p:spPr>
        <p:txBody>
          <a:bodyPr>
            <a:noAutofit/>
          </a:bodyPr>
          <a:lstStyle/>
          <a:p>
            <a:pPr algn="ctr"/>
            <a:r>
              <a:rPr lang="en-US" sz="3200" b="1" dirty="0" smtClean="0">
                <a:solidFill>
                  <a:srgbClr val="FF0000"/>
                </a:solidFill>
                <a:effectLst>
                  <a:outerShdw blurRad="38100" dist="38100" dir="2700000" algn="tl">
                    <a:srgbClr val="000000">
                      <a:alpha val="43137"/>
                    </a:srgbClr>
                  </a:outerShdw>
                </a:effectLst>
              </a:rPr>
              <a:t>Complete software for the additional work for the Homework 1</a:t>
            </a:r>
            <a:endParaRPr lang="en-US" sz="3200" b="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3978877" y="1397341"/>
            <a:ext cx="1355124" cy="12109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Kinect processing software (exist) </a:t>
            </a:r>
            <a:endParaRPr lang="en-US" dirty="0">
              <a:solidFill>
                <a:schemeClr val="tx1"/>
              </a:solidFill>
            </a:endParaRPr>
          </a:p>
        </p:txBody>
      </p:sp>
      <p:sp>
        <p:nvSpPr>
          <p:cNvPr id="5" name="Rectangle 4"/>
          <p:cNvSpPr/>
          <p:nvPr/>
        </p:nvSpPr>
        <p:spPr>
          <a:xfrm>
            <a:off x="2351903" y="1798937"/>
            <a:ext cx="963827" cy="407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Kinect </a:t>
            </a:r>
            <a:endParaRPr lang="en-US" dirty="0"/>
          </a:p>
        </p:txBody>
      </p:sp>
      <p:sp>
        <p:nvSpPr>
          <p:cNvPr id="6" name="Oval 5"/>
          <p:cNvSpPr/>
          <p:nvPr/>
        </p:nvSpPr>
        <p:spPr>
          <a:xfrm>
            <a:off x="135924" y="1544595"/>
            <a:ext cx="1544595" cy="87732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Human gestures</a:t>
            </a:r>
            <a:endParaRPr lang="en-US" dirty="0"/>
          </a:p>
        </p:txBody>
      </p:sp>
      <p:sp>
        <p:nvSpPr>
          <p:cNvPr id="7" name="Right Arrow 6"/>
          <p:cNvSpPr/>
          <p:nvPr/>
        </p:nvSpPr>
        <p:spPr>
          <a:xfrm>
            <a:off x="1680519" y="1900881"/>
            <a:ext cx="671384"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315730" y="1900881"/>
            <a:ext cx="671384"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52056" y="1377777"/>
            <a:ext cx="1355124" cy="12109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Convert to PPT instruction (exist) </a:t>
            </a:r>
            <a:endParaRPr lang="en-US" dirty="0">
              <a:solidFill>
                <a:schemeClr val="tx1"/>
              </a:solidFill>
            </a:endParaRPr>
          </a:p>
        </p:txBody>
      </p:sp>
      <p:sp>
        <p:nvSpPr>
          <p:cNvPr id="10" name="Right Arrow 9"/>
          <p:cNvSpPr/>
          <p:nvPr/>
        </p:nvSpPr>
        <p:spPr>
          <a:xfrm>
            <a:off x="5346358" y="1900881"/>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50883" y="1142954"/>
            <a:ext cx="1406608" cy="738664"/>
          </a:xfrm>
          <a:prstGeom prst="rect">
            <a:avLst/>
          </a:prstGeom>
          <a:noFill/>
        </p:spPr>
        <p:txBody>
          <a:bodyPr wrap="square" rtlCol="0">
            <a:spAutoFit/>
          </a:bodyPr>
          <a:lstStyle/>
          <a:p>
            <a:r>
              <a:rPr lang="en-US" sz="1400" dirty="0" smtClean="0"/>
              <a:t>Simulation of pressing PPT button</a:t>
            </a:r>
            <a:endParaRPr lang="en-US" sz="1400" dirty="0"/>
          </a:p>
        </p:txBody>
      </p:sp>
      <p:sp>
        <p:nvSpPr>
          <p:cNvPr id="12" name="Rectangle 11"/>
          <p:cNvSpPr/>
          <p:nvPr/>
        </p:nvSpPr>
        <p:spPr>
          <a:xfrm>
            <a:off x="9337593" y="1360271"/>
            <a:ext cx="1355124" cy="12109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PPT</a:t>
            </a:r>
            <a:endParaRPr lang="en-US" dirty="0">
              <a:solidFill>
                <a:schemeClr val="tx1"/>
              </a:solidFill>
            </a:endParaRPr>
          </a:p>
        </p:txBody>
      </p:sp>
      <p:sp>
        <p:nvSpPr>
          <p:cNvPr id="13" name="Right Arrow 12"/>
          <p:cNvSpPr/>
          <p:nvPr/>
        </p:nvSpPr>
        <p:spPr>
          <a:xfrm>
            <a:off x="8019538" y="1881313"/>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0705075" y="1397341"/>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10692717" y="1798935"/>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0692716" y="2254672"/>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816286" y="993343"/>
            <a:ext cx="811422" cy="369332"/>
          </a:xfrm>
          <a:prstGeom prst="rect">
            <a:avLst/>
          </a:prstGeom>
          <a:noFill/>
        </p:spPr>
        <p:txBody>
          <a:bodyPr wrap="square" rtlCol="0">
            <a:spAutoFit/>
          </a:bodyPr>
          <a:lstStyle/>
          <a:p>
            <a:r>
              <a:rPr lang="en-US" dirty="0" smtClean="0"/>
              <a:t>slide</a:t>
            </a:r>
            <a:endParaRPr lang="en-US" dirty="0"/>
          </a:p>
        </p:txBody>
      </p:sp>
      <p:sp>
        <p:nvSpPr>
          <p:cNvPr id="18" name="TextBox 17"/>
          <p:cNvSpPr txBox="1"/>
          <p:nvPr/>
        </p:nvSpPr>
        <p:spPr>
          <a:xfrm>
            <a:off x="10948089" y="1571062"/>
            <a:ext cx="811422" cy="369332"/>
          </a:xfrm>
          <a:prstGeom prst="rect">
            <a:avLst/>
          </a:prstGeom>
          <a:noFill/>
        </p:spPr>
        <p:txBody>
          <a:bodyPr wrap="square" rtlCol="0">
            <a:spAutoFit/>
          </a:bodyPr>
          <a:lstStyle/>
          <a:p>
            <a:r>
              <a:rPr lang="en-US" dirty="0" smtClean="0"/>
              <a:t>effects</a:t>
            </a:r>
            <a:endParaRPr lang="en-US" dirty="0"/>
          </a:p>
        </p:txBody>
      </p:sp>
      <p:sp>
        <p:nvSpPr>
          <p:cNvPr id="19" name="TextBox 18"/>
          <p:cNvSpPr txBox="1"/>
          <p:nvPr/>
        </p:nvSpPr>
        <p:spPr>
          <a:xfrm>
            <a:off x="11067541" y="1940394"/>
            <a:ext cx="930872" cy="369332"/>
          </a:xfrm>
          <a:prstGeom prst="rect">
            <a:avLst/>
          </a:prstGeom>
          <a:noFill/>
        </p:spPr>
        <p:txBody>
          <a:bodyPr wrap="square" rtlCol="0">
            <a:spAutoFit/>
          </a:bodyPr>
          <a:lstStyle/>
          <a:p>
            <a:r>
              <a:rPr lang="en-US" dirty="0" smtClean="0"/>
              <a:t>sounds</a:t>
            </a:r>
            <a:endParaRPr lang="en-US" dirty="0"/>
          </a:p>
        </p:txBody>
      </p:sp>
      <p:sp>
        <p:nvSpPr>
          <p:cNvPr id="20" name="Rectangle 19"/>
          <p:cNvSpPr/>
          <p:nvPr/>
        </p:nvSpPr>
        <p:spPr>
          <a:xfrm>
            <a:off x="6676771" y="3037701"/>
            <a:ext cx="2059456" cy="1210963"/>
          </a:xfrm>
          <a:prstGeom prst="rect">
            <a:avLst/>
          </a:prstGeom>
          <a:solidFill>
            <a:srgbClr val="FDA1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Fuzzy logic,</a:t>
            </a:r>
          </a:p>
          <a:p>
            <a:pPr algn="ctr"/>
            <a:r>
              <a:rPr lang="en-US" b="1" dirty="0" smtClean="0">
                <a:solidFill>
                  <a:schemeClr val="tx1"/>
                </a:solidFill>
                <a:effectLst>
                  <a:outerShdw blurRad="38100" dist="38100" dir="2700000" algn="tl">
                    <a:srgbClr val="000000">
                      <a:alpha val="43137"/>
                    </a:srgbClr>
                  </a:outerShdw>
                </a:effectLst>
              </a:rPr>
              <a:t>Boolean Logic,</a:t>
            </a:r>
          </a:p>
          <a:p>
            <a:pPr algn="ctr"/>
            <a:r>
              <a:rPr lang="en-US" b="1" dirty="0" smtClean="0">
                <a:solidFill>
                  <a:schemeClr val="tx1"/>
                </a:solidFill>
                <a:effectLst>
                  <a:outerShdw blurRad="38100" dist="38100" dir="2700000" algn="tl">
                    <a:srgbClr val="000000">
                      <a:alpha val="43137"/>
                    </a:srgbClr>
                  </a:outerShdw>
                </a:effectLst>
              </a:rPr>
              <a:t>Probabilistic logic</a:t>
            </a:r>
          </a:p>
        </p:txBody>
      </p:sp>
      <p:sp>
        <p:nvSpPr>
          <p:cNvPr id="21" name="Right Arrow 20"/>
          <p:cNvSpPr/>
          <p:nvPr/>
        </p:nvSpPr>
        <p:spPr>
          <a:xfrm>
            <a:off x="5869461" y="3116129"/>
            <a:ext cx="794952"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8736227" y="3227770"/>
            <a:ext cx="794952"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8730053" y="3748812"/>
            <a:ext cx="794952"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5857103" y="3947852"/>
            <a:ext cx="794952"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5400000">
            <a:off x="9025585" y="4074808"/>
            <a:ext cx="794952"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0800000">
            <a:off x="5857103" y="4438732"/>
            <a:ext cx="3610235" cy="192342"/>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6200000">
            <a:off x="5670939" y="4153282"/>
            <a:ext cx="582393" cy="259495"/>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461673" y="4069400"/>
            <a:ext cx="1859688" cy="369332"/>
          </a:xfrm>
          <a:prstGeom prst="rect">
            <a:avLst/>
          </a:prstGeom>
          <a:noFill/>
        </p:spPr>
        <p:txBody>
          <a:bodyPr wrap="square" rtlCol="0">
            <a:spAutoFit/>
          </a:bodyPr>
          <a:lstStyle/>
          <a:p>
            <a:r>
              <a:rPr lang="en-US" dirty="0" smtClean="0"/>
              <a:t>Feedback loop</a:t>
            </a:r>
            <a:endParaRPr lang="en-US" dirty="0"/>
          </a:p>
        </p:txBody>
      </p:sp>
      <p:sp>
        <p:nvSpPr>
          <p:cNvPr id="30" name="Rectangle 29"/>
          <p:cNvSpPr/>
          <p:nvPr/>
        </p:nvSpPr>
        <p:spPr>
          <a:xfrm>
            <a:off x="7329618" y="4364588"/>
            <a:ext cx="529279" cy="496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857491" y="5024088"/>
            <a:ext cx="1609458" cy="646331"/>
          </a:xfrm>
          <a:prstGeom prst="rect">
            <a:avLst/>
          </a:prstGeom>
          <a:noFill/>
        </p:spPr>
        <p:txBody>
          <a:bodyPr wrap="square" rtlCol="0">
            <a:spAutoFit/>
          </a:bodyPr>
          <a:lstStyle/>
          <a:p>
            <a:r>
              <a:rPr lang="en-US" dirty="0" smtClean="0"/>
              <a:t>Memory, fuzzy of </a:t>
            </a:r>
            <a:r>
              <a:rPr lang="en-US" dirty="0" err="1" smtClean="0"/>
              <a:t>boolean</a:t>
            </a:r>
            <a:endParaRPr lang="en-US" dirty="0"/>
          </a:p>
        </p:txBody>
      </p:sp>
      <p:sp>
        <p:nvSpPr>
          <p:cNvPr id="32" name="Right Arrow 31"/>
          <p:cNvSpPr/>
          <p:nvPr/>
        </p:nvSpPr>
        <p:spPr>
          <a:xfrm>
            <a:off x="4139514" y="3393211"/>
            <a:ext cx="2487826" cy="606810"/>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9551778" y="3059744"/>
            <a:ext cx="2529016" cy="646331"/>
          </a:xfrm>
          <a:prstGeom prst="rect">
            <a:avLst/>
          </a:prstGeom>
          <a:noFill/>
        </p:spPr>
        <p:txBody>
          <a:bodyPr wrap="square" rtlCol="0">
            <a:spAutoFit/>
          </a:bodyPr>
          <a:lstStyle/>
          <a:p>
            <a:r>
              <a:rPr lang="en-US" dirty="0" smtClean="0"/>
              <a:t>Action of the robot (signals to motors)</a:t>
            </a:r>
            <a:endParaRPr lang="en-US" dirty="0"/>
          </a:p>
        </p:txBody>
      </p:sp>
      <p:sp>
        <p:nvSpPr>
          <p:cNvPr id="34" name="TextBox 33"/>
          <p:cNvSpPr txBox="1"/>
          <p:nvPr/>
        </p:nvSpPr>
        <p:spPr>
          <a:xfrm>
            <a:off x="1816443" y="3082700"/>
            <a:ext cx="2529016" cy="1200329"/>
          </a:xfrm>
          <a:prstGeom prst="rect">
            <a:avLst/>
          </a:prstGeom>
          <a:noFill/>
        </p:spPr>
        <p:txBody>
          <a:bodyPr wrap="square" rtlCol="0">
            <a:spAutoFit/>
          </a:bodyPr>
          <a:lstStyle/>
          <a:p>
            <a:r>
              <a:rPr lang="en-US" dirty="0" smtClean="0"/>
              <a:t>Physical inputs  of the robot (from sensors of human controls, or gestures from Kinect)</a:t>
            </a:r>
            <a:endParaRPr lang="en-US" dirty="0"/>
          </a:p>
        </p:txBody>
      </p:sp>
      <p:sp>
        <p:nvSpPr>
          <p:cNvPr id="35" name="Right Arrow 34"/>
          <p:cNvSpPr/>
          <p:nvPr/>
        </p:nvSpPr>
        <p:spPr>
          <a:xfrm rot="5400000">
            <a:off x="5243640" y="2514340"/>
            <a:ext cx="1265025" cy="241989"/>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6200000">
            <a:off x="7284292" y="2734975"/>
            <a:ext cx="450026" cy="122541"/>
          </a:xfrm>
          <a:prstGeom prst="rightArrow">
            <a:avLst>
              <a:gd name="adj1" fmla="val 100000"/>
              <a:gd name="adj2" fmla="val 50000"/>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38404" y="2549850"/>
            <a:ext cx="1942579" cy="523220"/>
          </a:xfrm>
          <a:prstGeom prst="rect">
            <a:avLst/>
          </a:prstGeom>
          <a:noFill/>
        </p:spPr>
        <p:txBody>
          <a:bodyPr wrap="square" rtlCol="0">
            <a:spAutoFit/>
          </a:bodyPr>
          <a:lstStyle/>
          <a:p>
            <a:r>
              <a:rPr lang="en-US" sz="1400" dirty="0" smtClean="0"/>
              <a:t>Simulation of pressing PPT button</a:t>
            </a:r>
            <a:endParaRPr lang="en-US" sz="1400" dirty="0"/>
          </a:p>
        </p:txBody>
      </p:sp>
      <p:cxnSp>
        <p:nvCxnSpPr>
          <p:cNvPr id="24" name="Straight Arrow Connector 23"/>
          <p:cNvCxnSpPr/>
          <p:nvPr/>
        </p:nvCxnSpPr>
        <p:spPr>
          <a:xfrm flipV="1">
            <a:off x="4139514" y="3863546"/>
            <a:ext cx="1083275" cy="1160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122141" y="5067936"/>
            <a:ext cx="1902940" cy="369332"/>
          </a:xfrm>
          <a:prstGeom prst="rect">
            <a:avLst/>
          </a:prstGeom>
          <a:noFill/>
        </p:spPr>
        <p:txBody>
          <a:bodyPr wrap="square" rtlCol="0">
            <a:spAutoFit/>
          </a:bodyPr>
          <a:lstStyle/>
          <a:p>
            <a:r>
              <a:rPr lang="en-US" i="1" dirty="0" smtClean="0">
                <a:solidFill>
                  <a:srgbClr val="FF0000"/>
                </a:solidFill>
              </a:rPr>
              <a:t>More inputs</a:t>
            </a:r>
            <a:endParaRPr lang="en-US" i="1" dirty="0">
              <a:solidFill>
                <a:srgbClr val="FF0000"/>
              </a:solidFill>
            </a:endParaRPr>
          </a:p>
        </p:txBody>
      </p:sp>
    </p:spTree>
    <p:extLst>
      <p:ext uri="{BB962C8B-B14F-4D97-AF65-F5344CB8AC3E}">
        <p14:creationId xmlns:p14="http://schemas.microsoft.com/office/powerpoint/2010/main" val="145343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39330"/>
          </a:xfrm>
          <a:solidFill>
            <a:srgbClr val="FFFF00"/>
          </a:solidFill>
        </p:spPr>
        <p:txBody>
          <a:bodyPr>
            <a:noAutofit/>
          </a:bodyPr>
          <a:lstStyle/>
          <a:p>
            <a:pPr algn="ctr"/>
            <a:r>
              <a:rPr lang="en-US" sz="6000" b="1" dirty="0" smtClean="0">
                <a:solidFill>
                  <a:srgbClr val="FF0000"/>
                </a:solidFill>
                <a:effectLst>
                  <a:outerShdw blurRad="38100" dist="38100" dir="2700000" algn="tl">
                    <a:srgbClr val="000000">
                      <a:alpha val="43137"/>
                    </a:srgbClr>
                  </a:outerShdw>
                </a:effectLst>
              </a:rPr>
              <a:t>List of useful documents on this page for Week2</a:t>
            </a:r>
            <a:endParaRPr lang="en-US" sz="6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0404" y="1729946"/>
            <a:ext cx="11650363" cy="4901512"/>
          </a:xfrm>
        </p:spPr>
        <p:txBody>
          <a:bodyPr/>
          <a:lstStyle/>
          <a:p>
            <a:pPr marL="514350" indent="-514350">
              <a:buFont typeface="+mj-lt"/>
              <a:buAutoNum type="arabicPeriod"/>
            </a:pPr>
            <a:r>
              <a:rPr lang="en-US" dirty="0" smtClean="0"/>
              <a:t>Scripts of plays and conversations.</a:t>
            </a:r>
          </a:p>
          <a:p>
            <a:pPr marL="514350" indent="-514350">
              <a:buFont typeface="+mj-lt"/>
              <a:buAutoNum type="arabicPeriod"/>
            </a:pPr>
            <a:r>
              <a:rPr lang="en-US" dirty="0" smtClean="0"/>
              <a:t>Report about KINECT to PPT interface done in our class.</a:t>
            </a:r>
          </a:p>
          <a:p>
            <a:pPr marL="514350" indent="-514350">
              <a:buFont typeface="+mj-lt"/>
              <a:buAutoNum type="arabicPeriod"/>
            </a:pPr>
            <a:r>
              <a:rPr lang="en-US" dirty="0" smtClean="0"/>
              <a:t>Other reports about KINECT to PPT interfaces.</a:t>
            </a:r>
          </a:p>
          <a:p>
            <a:pPr marL="514350" indent="-514350">
              <a:buFont typeface="+mj-lt"/>
              <a:buAutoNum type="arabicPeriod"/>
            </a:pPr>
            <a:r>
              <a:rPr lang="en-US" dirty="0" smtClean="0"/>
              <a:t>Other reports about controlling robots with KINECT.</a:t>
            </a:r>
          </a:p>
          <a:p>
            <a:pPr marL="514350" indent="-514350">
              <a:buFont typeface="+mj-lt"/>
              <a:buAutoNum type="arabicPeriod"/>
            </a:pPr>
            <a:r>
              <a:rPr lang="en-US" dirty="0" smtClean="0"/>
              <a:t>Class material about fuzzy logic.</a:t>
            </a:r>
          </a:p>
          <a:p>
            <a:pPr marL="514350" indent="-514350">
              <a:buFont typeface="+mj-lt"/>
              <a:buAutoNum type="arabicPeriod"/>
            </a:pPr>
            <a:r>
              <a:rPr lang="en-US" dirty="0" smtClean="0"/>
              <a:t>Material (PPT slides and text) about using a simple quantum(probabilistic) control of a </a:t>
            </a:r>
            <a:r>
              <a:rPr lang="en-US" dirty="0" err="1" smtClean="0"/>
              <a:t>Braitenberg</a:t>
            </a:r>
            <a:r>
              <a:rPr lang="en-US" dirty="0" smtClean="0"/>
              <a:t> robot in </a:t>
            </a:r>
            <a:r>
              <a:rPr lang="en-US" dirty="0" err="1" smtClean="0"/>
              <a:t>RobotC</a:t>
            </a:r>
            <a:r>
              <a:rPr lang="en-US" dirty="0" smtClean="0"/>
              <a:t> language.</a:t>
            </a:r>
            <a:endParaRPr lang="en-US" dirty="0"/>
          </a:p>
        </p:txBody>
      </p:sp>
    </p:spTree>
    <p:extLst>
      <p:ext uri="{BB962C8B-B14F-4D97-AF65-F5344CB8AC3E}">
        <p14:creationId xmlns:p14="http://schemas.microsoft.com/office/powerpoint/2010/main" val="996057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457200"/>
            <a:ext cx="10072255" cy="4224527"/>
          </a:xfrm>
          <a:ln w="76200">
            <a:solidFill>
              <a:schemeClr val="tx1"/>
            </a:solidFill>
          </a:ln>
        </p:spPr>
        <p:txBody>
          <a:bodyPr>
            <a:noAutofit/>
          </a:bodyPr>
          <a:lstStyle/>
          <a:p>
            <a:r>
              <a:rPr lang="en-US" sz="8800" b="1" dirty="0" smtClean="0">
                <a:solidFill>
                  <a:srgbClr val="FF0000"/>
                </a:solidFill>
                <a:effectLst>
                  <a:outerShdw blurRad="38100" dist="38100" dir="2700000" algn="tl">
                    <a:srgbClr val="000000">
                      <a:alpha val="43137"/>
                    </a:srgbClr>
                  </a:outerShdw>
                </a:effectLst>
              </a:rPr>
              <a:t>Kinect Controlled Slide show presentation</a:t>
            </a:r>
            <a:endParaRPr lang="en-US" sz="8800"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5028502"/>
            <a:ext cx="9144000" cy="1655762"/>
          </a:xfrm>
        </p:spPr>
        <p:txBody>
          <a:bodyPr/>
          <a:lstStyle/>
          <a:p>
            <a:endParaRPr lang="en-US" dirty="0"/>
          </a:p>
        </p:txBody>
      </p:sp>
    </p:spTree>
    <p:extLst>
      <p:ext uri="{BB962C8B-B14F-4D97-AF65-F5344CB8AC3E}">
        <p14:creationId xmlns:p14="http://schemas.microsoft.com/office/powerpoint/2010/main" val="3213638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3232"/>
          </a:xfrm>
        </p:spPr>
        <p:txBody>
          <a:bodyPr/>
          <a:lstStyle/>
          <a:p>
            <a:r>
              <a:rPr lang="en-US" dirty="0"/>
              <a:t>Kinect Controlled Slide show presentation</a:t>
            </a:r>
          </a:p>
        </p:txBody>
      </p:sp>
      <p:sp>
        <p:nvSpPr>
          <p:cNvPr id="3" name="Content Placeholder 2"/>
          <p:cNvSpPr>
            <a:spLocks noGrp="1"/>
          </p:cNvSpPr>
          <p:nvPr>
            <p:ph idx="1"/>
          </p:nvPr>
        </p:nvSpPr>
        <p:spPr>
          <a:xfrm>
            <a:off x="349684" y="713232"/>
            <a:ext cx="11487411" cy="5812827"/>
          </a:xfrm>
        </p:spPr>
        <p:txBody>
          <a:bodyPr>
            <a:normAutofit fontScale="85000" lnSpcReduction="20000"/>
          </a:bodyPr>
          <a:lstStyle/>
          <a:p>
            <a:r>
              <a:rPr lang="en-US" b="1" dirty="0"/>
              <a:t>Kinect Interactions </a:t>
            </a:r>
            <a:r>
              <a:rPr lang="en-US" dirty="0"/>
              <a:t>– allow developers </a:t>
            </a:r>
            <a:r>
              <a:rPr lang="en-US" dirty="0">
                <a:solidFill>
                  <a:srgbClr val="FF0000"/>
                </a:solidFill>
                <a:effectLst>
                  <a:outerShdw blurRad="38100" dist="38100" dir="2700000" algn="tl">
                    <a:srgbClr val="000000">
                      <a:alpha val="43137"/>
                    </a:srgbClr>
                  </a:outerShdw>
                </a:effectLst>
              </a:rPr>
              <a:t>to create interactive applications </a:t>
            </a:r>
            <a:r>
              <a:rPr lang="en-US" dirty="0"/>
              <a:t>with a </a:t>
            </a:r>
            <a:r>
              <a:rPr lang="en-US" dirty="0" smtClean="0"/>
              <a:t>new, well-designed </a:t>
            </a:r>
            <a:r>
              <a:rPr lang="en-US" dirty="0"/>
              <a:t>and ergonomically friendlier </a:t>
            </a:r>
            <a:r>
              <a:rPr lang="en-US" dirty="0">
                <a:solidFill>
                  <a:srgbClr val="FF0000"/>
                </a:solidFill>
              </a:rPr>
              <a:t>interaction language </a:t>
            </a:r>
            <a:r>
              <a:rPr lang="en-US" dirty="0"/>
              <a:t>than before. </a:t>
            </a:r>
            <a:endParaRPr lang="en-US" dirty="0" smtClean="0"/>
          </a:p>
          <a:p>
            <a:endParaRPr lang="en-US" dirty="0"/>
          </a:p>
          <a:p>
            <a:r>
              <a:rPr lang="en-US" dirty="0" smtClean="0"/>
              <a:t>The Kinect SDK </a:t>
            </a:r>
            <a:r>
              <a:rPr lang="en-US" dirty="0"/>
              <a:t>can now detect a “</a:t>
            </a:r>
            <a:r>
              <a:rPr lang="en-US" dirty="0">
                <a:solidFill>
                  <a:srgbClr val="FF0000"/>
                </a:solidFill>
              </a:rPr>
              <a:t>push towards the screen</a:t>
            </a:r>
            <a:r>
              <a:rPr lang="en-US" dirty="0"/>
              <a:t>” gesture to activate buttons, and this </a:t>
            </a:r>
            <a:r>
              <a:rPr lang="en-US" dirty="0" smtClean="0"/>
              <a:t>is the </a:t>
            </a:r>
            <a:r>
              <a:rPr lang="en-US" dirty="0"/>
              <a:t>recommended “activate” gesture now instead of the old “hover, wait until the </a:t>
            </a:r>
            <a:r>
              <a:rPr lang="en-US" dirty="0" smtClean="0"/>
              <a:t>circle fills </a:t>
            </a:r>
            <a:r>
              <a:rPr lang="en-US" dirty="0"/>
              <a:t>and its pressed” gesture. </a:t>
            </a:r>
            <a:endParaRPr lang="en-US" dirty="0" smtClean="0"/>
          </a:p>
          <a:p>
            <a:endParaRPr lang="en-US" dirty="0"/>
          </a:p>
          <a:p>
            <a:r>
              <a:rPr lang="en-US" dirty="0" smtClean="0"/>
              <a:t>The </a:t>
            </a:r>
            <a:r>
              <a:rPr lang="en-US" dirty="0"/>
              <a:t>latest K4W SDK solves this issue by </a:t>
            </a:r>
            <a:r>
              <a:rPr lang="en-US" dirty="0" smtClean="0">
                <a:solidFill>
                  <a:srgbClr val="FF0000"/>
                </a:solidFill>
              </a:rPr>
              <a:t>differentiating between </a:t>
            </a:r>
            <a:r>
              <a:rPr lang="en-US" dirty="0">
                <a:solidFill>
                  <a:srgbClr val="FF0000"/>
                </a:solidFill>
              </a:rPr>
              <a:t>an open and a closed </a:t>
            </a:r>
            <a:r>
              <a:rPr lang="en-US" dirty="0"/>
              <a:t>hand. </a:t>
            </a:r>
            <a:endParaRPr lang="en-US" dirty="0" smtClean="0"/>
          </a:p>
          <a:p>
            <a:endParaRPr lang="en-US" dirty="0"/>
          </a:p>
          <a:p>
            <a:r>
              <a:rPr lang="en-US" dirty="0" smtClean="0"/>
              <a:t>When </a:t>
            </a:r>
            <a:r>
              <a:rPr lang="en-US" dirty="0"/>
              <a:t>you close your hand, you “grip” </a:t>
            </a:r>
            <a:r>
              <a:rPr lang="en-US" dirty="0" smtClean="0"/>
              <a:t>whatever’s underneath </a:t>
            </a:r>
            <a:r>
              <a:rPr lang="en-US" dirty="0"/>
              <a:t>it (such as a scroll viewer), and </a:t>
            </a:r>
            <a:r>
              <a:rPr lang="en-US" dirty="0">
                <a:solidFill>
                  <a:srgbClr val="FF0000"/>
                </a:solidFill>
              </a:rPr>
              <a:t>then you can move your hand to scroll</a:t>
            </a:r>
            <a:r>
              <a:rPr lang="en-US" dirty="0"/>
              <a:t>. </a:t>
            </a:r>
            <a:endParaRPr lang="en-US" dirty="0" smtClean="0"/>
          </a:p>
          <a:p>
            <a:endParaRPr lang="en-US" dirty="0"/>
          </a:p>
          <a:p>
            <a:r>
              <a:rPr lang="en-US" dirty="0" smtClean="0"/>
              <a:t>If you </a:t>
            </a:r>
            <a:r>
              <a:rPr lang="en-US" dirty="0"/>
              <a:t>release the </a:t>
            </a:r>
            <a:r>
              <a:rPr lang="en-US" dirty="0" err="1"/>
              <a:t>scroller</a:t>
            </a:r>
            <a:r>
              <a:rPr lang="en-US" dirty="0"/>
              <a:t> while your hand is still moving, the scrolling keeps happening </a:t>
            </a:r>
            <a:r>
              <a:rPr lang="en-US" dirty="0" smtClean="0"/>
              <a:t>– similarly </a:t>
            </a:r>
            <a:r>
              <a:rPr lang="en-US" dirty="0"/>
              <a:t>to the inertia scroll you are already used to on touch devices. </a:t>
            </a:r>
            <a:endParaRPr lang="en-US" dirty="0" smtClean="0"/>
          </a:p>
          <a:p>
            <a:endParaRPr lang="en-US" dirty="0"/>
          </a:p>
          <a:p>
            <a:r>
              <a:rPr lang="en-US" dirty="0" smtClean="0">
                <a:solidFill>
                  <a:srgbClr val="FF0000"/>
                </a:solidFill>
              </a:rPr>
              <a:t>You </a:t>
            </a:r>
            <a:r>
              <a:rPr lang="en-US" dirty="0">
                <a:solidFill>
                  <a:srgbClr val="FF0000"/>
                </a:solidFill>
              </a:rPr>
              <a:t>can </a:t>
            </a:r>
            <a:r>
              <a:rPr lang="en-US" dirty="0" smtClean="0">
                <a:solidFill>
                  <a:srgbClr val="FF0000"/>
                </a:solidFill>
              </a:rPr>
              <a:t>close your </a:t>
            </a:r>
            <a:r>
              <a:rPr lang="en-US" dirty="0">
                <a:solidFill>
                  <a:srgbClr val="FF0000"/>
                </a:solidFill>
              </a:rPr>
              <a:t>hand again at any time</a:t>
            </a:r>
            <a:r>
              <a:rPr lang="en-US" dirty="0"/>
              <a:t>, and stop the inertia – again, as you expected.</a:t>
            </a:r>
          </a:p>
        </p:txBody>
      </p:sp>
    </p:spTree>
    <p:extLst>
      <p:ext uri="{BB962C8B-B14F-4D97-AF65-F5344CB8AC3E}">
        <p14:creationId xmlns:p14="http://schemas.microsoft.com/office/powerpoint/2010/main" val="2007763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671493"/>
          </a:xfrm>
        </p:spPr>
        <p:txBody>
          <a:bodyPr>
            <a:noAutofit/>
          </a:bodyPr>
          <a:lstStyle/>
          <a:p>
            <a:pPr algn="ctr"/>
            <a:r>
              <a:rPr lang="en-US" sz="8000" b="1" dirty="0" smtClean="0">
                <a:effectLst>
                  <a:outerShdw blurRad="38100" dist="38100" dir="2700000" algn="tl">
                    <a:srgbClr val="000000">
                      <a:alpha val="43137"/>
                    </a:srgbClr>
                  </a:outerShdw>
                </a:effectLst>
              </a:rPr>
              <a:t>Software that you have to install:</a:t>
            </a:r>
            <a:endParaRPr lang="en-US" sz="8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3262744"/>
            <a:ext cx="10515600" cy="2867891"/>
          </a:xfrm>
        </p:spPr>
        <p:txBody>
          <a:bodyPr>
            <a:normAutofit/>
          </a:bodyPr>
          <a:lstStyle/>
          <a:p>
            <a:r>
              <a:rPr lang="en-US" sz="4000" dirty="0" smtClean="0"/>
              <a:t>- </a:t>
            </a:r>
            <a:r>
              <a:rPr lang="en-US" sz="4000" dirty="0"/>
              <a:t>Kinect SDK 1.7</a:t>
            </a:r>
          </a:p>
          <a:p>
            <a:r>
              <a:rPr lang="en-US" sz="4000" dirty="0"/>
              <a:t>- Kinect for Windows Developer Toolkit</a:t>
            </a:r>
          </a:p>
        </p:txBody>
      </p:sp>
    </p:spTree>
    <p:extLst>
      <p:ext uri="{BB962C8B-B14F-4D97-AF65-F5344CB8AC3E}">
        <p14:creationId xmlns:p14="http://schemas.microsoft.com/office/powerpoint/2010/main" val="2279736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en-US" sz="7200" b="1" dirty="0" smtClean="0">
                <a:solidFill>
                  <a:srgbClr val="FF0000"/>
                </a:solidFill>
                <a:effectLst>
                  <a:outerShdw blurRad="38100" dist="38100" dir="2700000" algn="tl">
                    <a:srgbClr val="000000">
                      <a:alpha val="43137"/>
                    </a:srgbClr>
                  </a:outerShdw>
                </a:effectLst>
              </a:rPr>
              <a:t>In the </a:t>
            </a:r>
            <a:r>
              <a:rPr lang="en-US" sz="7200" b="1" dirty="0" err="1" smtClean="0">
                <a:solidFill>
                  <a:srgbClr val="FF0000"/>
                </a:solidFill>
                <a:effectLst>
                  <a:outerShdw blurRad="38100" dist="38100" dir="2700000" algn="tl">
                    <a:srgbClr val="000000">
                      <a:alpha val="43137"/>
                    </a:srgbClr>
                  </a:outerShdw>
                </a:effectLst>
              </a:rPr>
              <a:t>MainView.xaml</a:t>
            </a:r>
            <a:endParaRPr lang="en-US" sz="72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5288" t="7949" r="60822" b="61073"/>
          <a:stretch/>
        </p:blipFill>
        <p:spPr>
          <a:xfrm>
            <a:off x="360218" y="3512966"/>
            <a:ext cx="10993582" cy="2826327"/>
          </a:xfrm>
          <a:prstGeom prst="rect">
            <a:avLst/>
          </a:prstGeom>
        </p:spPr>
      </p:pic>
      <p:sp>
        <p:nvSpPr>
          <p:cNvPr id="5" name="Rectangle 4"/>
          <p:cNvSpPr/>
          <p:nvPr/>
        </p:nvSpPr>
        <p:spPr>
          <a:xfrm>
            <a:off x="360218" y="4555374"/>
            <a:ext cx="11277600" cy="17839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3906983" y="4001294"/>
            <a:ext cx="3927762" cy="6276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054927" y="4241569"/>
            <a:ext cx="852056" cy="9414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448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en-US" sz="6000" b="1" dirty="0" smtClean="0">
                <a:solidFill>
                  <a:srgbClr val="FF0000"/>
                </a:solidFill>
                <a:effectLst>
                  <a:outerShdw blurRad="38100" dist="38100" dir="2700000" algn="tl">
                    <a:srgbClr val="000000">
                      <a:alpha val="43137"/>
                    </a:srgbClr>
                  </a:outerShdw>
                </a:effectLst>
              </a:rPr>
              <a:t>Initialize </a:t>
            </a:r>
            <a:r>
              <a:rPr lang="en-US" sz="6000" b="1" dirty="0" err="1" smtClean="0">
                <a:solidFill>
                  <a:srgbClr val="FF0000"/>
                </a:solidFill>
                <a:effectLst>
                  <a:outerShdw blurRad="38100" dist="38100" dir="2700000" algn="tl">
                    <a:srgbClr val="000000">
                      <a:alpha val="43137"/>
                    </a:srgbClr>
                  </a:outerShdw>
                </a:effectLst>
              </a:rPr>
              <a:t>KinectSensorChooser</a:t>
            </a:r>
            <a:endParaRPr lang="en-US" sz="6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5679" t="38873" r="62654" b="44500"/>
          <a:stretch/>
        </p:blipFill>
        <p:spPr>
          <a:xfrm>
            <a:off x="-1" y="2752947"/>
            <a:ext cx="12192001" cy="1800624"/>
          </a:xfrm>
          <a:prstGeom prst="rect">
            <a:avLst/>
          </a:prstGeom>
        </p:spPr>
      </p:pic>
      <p:sp>
        <p:nvSpPr>
          <p:cNvPr id="5" name="Rectangle 4"/>
          <p:cNvSpPr/>
          <p:nvPr/>
        </p:nvSpPr>
        <p:spPr>
          <a:xfrm>
            <a:off x="0" y="3803074"/>
            <a:ext cx="6878782" cy="8266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04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930" y="4102442"/>
            <a:ext cx="10515600" cy="2651169"/>
          </a:xfrm>
        </p:spPr>
        <p:txBody>
          <a:bodyPr>
            <a:noAutofit/>
          </a:bodyPr>
          <a:lstStyle/>
          <a:p>
            <a:r>
              <a:rPr lang="en-US" sz="1800" dirty="0" smtClean="0"/>
              <a:t>First </a:t>
            </a:r>
            <a:r>
              <a:rPr lang="en-US" sz="1800" dirty="0" smtClean="0">
                <a:solidFill>
                  <a:srgbClr val="FF0000"/>
                </a:solidFill>
              </a:rPr>
              <a:t>two phases </a:t>
            </a:r>
            <a:r>
              <a:rPr lang="en-US" sz="1800" dirty="0" smtClean="0"/>
              <a:t>of Homework 1 are </a:t>
            </a:r>
            <a:r>
              <a:rPr lang="en-US" sz="1800" dirty="0" smtClean="0">
                <a:solidFill>
                  <a:srgbClr val="FF0000"/>
                </a:solidFill>
                <a:effectLst>
                  <a:outerShdw blurRad="38100" dist="38100" dir="2700000" algn="tl">
                    <a:srgbClr val="000000">
                      <a:alpha val="43137"/>
                    </a:srgbClr>
                  </a:outerShdw>
                </a:effectLst>
              </a:rPr>
              <a:t>mandatory</a:t>
            </a:r>
          </a:p>
          <a:p>
            <a:r>
              <a:rPr lang="en-US" sz="1800" dirty="0" smtClean="0"/>
              <a:t>Third </a:t>
            </a:r>
            <a:r>
              <a:rPr lang="en-US" sz="1800" dirty="0"/>
              <a:t>first of Homework 1 </a:t>
            </a:r>
            <a:r>
              <a:rPr lang="en-US" sz="1800" dirty="0" smtClean="0"/>
              <a:t>is for </a:t>
            </a:r>
            <a:r>
              <a:rPr lang="en-US" sz="1800" u="sng" dirty="0" smtClean="0">
                <a:solidFill>
                  <a:srgbClr val="FF0000"/>
                </a:solidFill>
                <a:effectLst>
                  <a:outerShdw blurRad="38100" dist="38100" dir="2700000" algn="tl">
                    <a:srgbClr val="000000">
                      <a:alpha val="43137"/>
                    </a:srgbClr>
                  </a:outerShdw>
                </a:effectLst>
              </a:rPr>
              <a:t>volunteers only</a:t>
            </a:r>
            <a:r>
              <a:rPr lang="en-US" sz="1800" dirty="0" smtClean="0"/>
              <a:t>.</a:t>
            </a:r>
          </a:p>
          <a:p>
            <a:r>
              <a:rPr lang="en-US" sz="1800" dirty="0" smtClean="0">
                <a:solidFill>
                  <a:srgbClr val="FF0000"/>
                </a:solidFill>
              </a:rPr>
              <a:t>In this homework 1  you will learn</a:t>
            </a:r>
            <a:r>
              <a:rPr lang="en-US" sz="1800" dirty="0" smtClean="0"/>
              <a:t>:</a:t>
            </a:r>
          </a:p>
          <a:p>
            <a:pPr marL="1200150" lvl="1" indent="-742950">
              <a:buFont typeface="+mj-lt"/>
              <a:buAutoNum type="arabicPeriod"/>
            </a:pPr>
            <a:r>
              <a:rPr lang="en-US" sz="1600" dirty="0" smtClean="0"/>
              <a:t>Use of Kinect to control a robot, to create commands and data for a robot.</a:t>
            </a:r>
          </a:p>
          <a:p>
            <a:pPr marL="1200150" lvl="1" indent="-742950">
              <a:buFont typeface="+mj-lt"/>
              <a:buAutoNum type="arabicPeriod"/>
            </a:pPr>
            <a:r>
              <a:rPr lang="en-US" sz="1600" dirty="0" smtClean="0"/>
              <a:t>The concept of state machine in robotics.</a:t>
            </a:r>
          </a:p>
          <a:p>
            <a:pPr marL="1200150" lvl="1" indent="-742950">
              <a:buFont typeface="+mj-lt"/>
              <a:buAutoNum type="arabicPeriod"/>
            </a:pPr>
            <a:r>
              <a:rPr lang="en-US" sz="1600" dirty="0" smtClean="0"/>
              <a:t>The concept and use of fuzzy logic in robotics</a:t>
            </a:r>
          </a:p>
          <a:p>
            <a:pPr marL="1200150" lvl="1" indent="-742950">
              <a:buFont typeface="+mj-lt"/>
              <a:buAutoNum type="arabicPeriod"/>
            </a:pPr>
            <a:r>
              <a:rPr lang="en-US" sz="1600" dirty="0" smtClean="0"/>
              <a:t>Using </a:t>
            </a:r>
            <a:r>
              <a:rPr lang="en-US" sz="1600" dirty="0" err="1" smtClean="0"/>
              <a:t>Powerpoint</a:t>
            </a:r>
            <a:r>
              <a:rPr lang="en-US" sz="1600" dirty="0" smtClean="0"/>
              <a:t> for scenario prototyping.</a:t>
            </a:r>
          </a:p>
          <a:p>
            <a:pPr marL="1200150" lvl="1" indent="-742950">
              <a:buFont typeface="+mj-lt"/>
              <a:buAutoNum type="arabicPeriod"/>
            </a:pPr>
            <a:r>
              <a:rPr lang="en-US" sz="1600" dirty="0" smtClean="0"/>
              <a:t>Dialogs with robots.</a:t>
            </a:r>
            <a:endParaRPr lang="en-US" sz="1600" dirty="0"/>
          </a:p>
        </p:txBody>
      </p:sp>
      <p:sp>
        <p:nvSpPr>
          <p:cNvPr id="2" name="TextBox 1"/>
          <p:cNvSpPr txBox="1"/>
          <p:nvPr/>
        </p:nvSpPr>
        <p:spPr>
          <a:xfrm>
            <a:off x="1309816" y="0"/>
            <a:ext cx="8419070" cy="584775"/>
          </a:xfrm>
          <a:prstGeom prst="rect">
            <a:avLst/>
          </a:prstGeom>
          <a:solidFill>
            <a:srgbClr val="FFFF00"/>
          </a:solid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About Homework 1 for all students</a:t>
            </a:r>
            <a:endParaRPr lang="en-US" sz="32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222421" y="642551"/>
            <a:ext cx="11821297" cy="707886"/>
          </a:xfrm>
          <a:prstGeom prst="rect">
            <a:avLst/>
          </a:prstGeom>
          <a:solidFill>
            <a:schemeClr val="bg2">
              <a:lumMod val="90000"/>
            </a:schemeClr>
          </a:solidFill>
        </p:spPr>
        <p:txBody>
          <a:bodyPr wrap="square" rtlCol="0">
            <a:spAutoFit/>
          </a:bodyPr>
          <a:lstStyle/>
          <a:p>
            <a:pPr marL="457200" indent="-457200">
              <a:buFont typeface="+mj-lt"/>
              <a:buAutoNum type="arabicPeriod"/>
            </a:pPr>
            <a:r>
              <a:rPr lang="en-US" sz="2000" dirty="0" smtClean="0"/>
              <a:t>Students who work with Richard Armstrong on Mr. Jeeves are not required to do these </a:t>
            </a:r>
            <a:r>
              <a:rPr lang="en-US" sz="2000" dirty="0" err="1" smtClean="0"/>
              <a:t>homeworks</a:t>
            </a:r>
            <a:r>
              <a:rPr lang="en-US" sz="2000" dirty="0" smtClean="0"/>
              <a:t>. </a:t>
            </a:r>
          </a:p>
          <a:p>
            <a:pPr marL="457200" indent="-457200">
              <a:buFont typeface="+mj-lt"/>
              <a:buAutoNum type="arabicPeriod"/>
            </a:pPr>
            <a:r>
              <a:rPr lang="en-US" sz="2000" dirty="0" smtClean="0"/>
              <a:t>You discuss all your mini-projects with Rick.</a:t>
            </a:r>
            <a:endParaRPr lang="en-US" sz="2000" dirty="0"/>
          </a:p>
        </p:txBody>
      </p:sp>
      <p:sp>
        <p:nvSpPr>
          <p:cNvPr id="5" name="TextBox 4"/>
          <p:cNvSpPr txBox="1"/>
          <p:nvPr/>
        </p:nvSpPr>
        <p:spPr>
          <a:xfrm>
            <a:off x="156520" y="1572277"/>
            <a:ext cx="11582400" cy="2308324"/>
          </a:xfrm>
          <a:prstGeom prst="rect">
            <a:avLst/>
          </a:prstGeom>
          <a:solidFill>
            <a:schemeClr val="accent1">
              <a:lumMod val="40000"/>
              <a:lumOff val="60000"/>
            </a:schemeClr>
          </a:solidFill>
        </p:spPr>
        <p:txBody>
          <a:bodyPr wrap="square" rtlCol="0">
            <a:spAutoFit/>
          </a:bodyPr>
          <a:lstStyle/>
          <a:p>
            <a:pPr marL="457200" indent="-457200">
              <a:buFont typeface="+mj-lt"/>
              <a:buAutoNum type="arabicPeriod"/>
            </a:pPr>
            <a:r>
              <a:rPr lang="en-US" sz="2400" dirty="0" smtClean="0"/>
              <a:t>Two </a:t>
            </a:r>
            <a:r>
              <a:rPr lang="en-US" sz="2400" dirty="0" err="1" smtClean="0"/>
              <a:t>homeworks</a:t>
            </a:r>
            <a:r>
              <a:rPr lang="en-US" sz="2400" dirty="0" smtClean="0"/>
              <a:t> are mandatory for all other students.</a:t>
            </a:r>
          </a:p>
          <a:p>
            <a:pPr marL="457200" indent="-457200">
              <a:buFont typeface="+mj-lt"/>
              <a:buAutoNum type="arabicPeriod"/>
            </a:pPr>
            <a:r>
              <a:rPr lang="en-US" sz="2400" dirty="0" smtClean="0"/>
              <a:t>Because of additional Intel Projects, the homework deadlines will be extended.</a:t>
            </a:r>
          </a:p>
          <a:p>
            <a:pPr marL="457200" indent="-457200">
              <a:buFont typeface="+mj-lt"/>
              <a:buAutoNum type="arabicPeriod"/>
            </a:pPr>
            <a:r>
              <a:rPr lang="en-US" sz="2400" dirty="0" smtClean="0"/>
              <a:t>You work in your initial teams or teams of your choice.</a:t>
            </a:r>
          </a:p>
          <a:p>
            <a:pPr marL="457200" indent="-457200">
              <a:buFont typeface="+mj-lt"/>
              <a:buAutoNum type="arabicPeriod"/>
            </a:pPr>
            <a:r>
              <a:rPr lang="en-US" sz="2400" dirty="0" smtClean="0"/>
              <a:t>You can use work of other students as part of your project but you must specifically mention it.</a:t>
            </a:r>
          </a:p>
          <a:p>
            <a:pPr marL="457200" indent="-457200">
              <a:buFont typeface="+mj-lt"/>
              <a:buAutoNum type="arabicPeriod"/>
            </a:pPr>
            <a:r>
              <a:rPr lang="en-US" sz="2400" dirty="0" smtClean="0"/>
              <a:t>I am grading based on results and not good will of a student.</a:t>
            </a:r>
            <a:endParaRPr lang="en-US" sz="2400" dirty="0"/>
          </a:p>
        </p:txBody>
      </p:sp>
    </p:spTree>
    <p:extLst>
      <p:ext uri="{BB962C8B-B14F-4D97-AF65-F5344CB8AC3E}">
        <p14:creationId xmlns:p14="http://schemas.microsoft.com/office/powerpoint/2010/main" val="91377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4800" b="1" dirty="0" smtClean="0">
                <a:solidFill>
                  <a:srgbClr val="FF0000"/>
                </a:solidFill>
                <a:effectLst>
                  <a:outerShdw blurRad="38100" dist="38100" dir="2700000" algn="tl">
                    <a:srgbClr val="000000">
                      <a:alpha val="43137"/>
                    </a:srgbClr>
                  </a:outerShdw>
                </a:effectLst>
              </a:rPr>
              <a:t>Set Up an event handler for the </a:t>
            </a:r>
            <a:r>
              <a:rPr lang="en-US" sz="4800" b="1" dirty="0" err="1" smtClean="0">
                <a:solidFill>
                  <a:srgbClr val="FF0000"/>
                </a:solidFill>
                <a:effectLst>
                  <a:outerShdw blurRad="38100" dist="38100" dir="2700000" algn="tl">
                    <a:srgbClr val="000000">
                      <a:alpha val="43137"/>
                    </a:srgbClr>
                  </a:outerShdw>
                </a:effectLst>
              </a:rPr>
              <a:t>OnLoaded</a:t>
            </a:r>
            <a:endParaRPr lang="en-US" sz="4800" b="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srcRect l="4583" t="55555" r="60416" b="17112"/>
          <a:stretch/>
        </p:blipFill>
        <p:spPr>
          <a:xfrm>
            <a:off x="0" y="2275565"/>
            <a:ext cx="12252846" cy="2691290"/>
          </a:xfrm>
          <a:prstGeom prst="rect">
            <a:avLst/>
          </a:prstGeom>
        </p:spPr>
      </p:pic>
      <p:sp>
        <p:nvSpPr>
          <p:cNvPr id="7" name="Rectangle 6"/>
          <p:cNvSpPr/>
          <p:nvPr/>
        </p:nvSpPr>
        <p:spPr>
          <a:xfrm>
            <a:off x="477715" y="3048122"/>
            <a:ext cx="3595521" cy="19187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606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391"/>
            <a:ext cx="10515600" cy="1325563"/>
          </a:xfrm>
          <a:solidFill>
            <a:srgbClr val="FFFF00"/>
          </a:solidFill>
        </p:spPr>
        <p:txBody>
          <a:bodyPr>
            <a:normAutofit/>
          </a:bodyPr>
          <a:lstStyle/>
          <a:p>
            <a:pPr algn="ctr"/>
            <a:r>
              <a:rPr lang="en-US" sz="5400" b="1" dirty="0" smtClean="0">
                <a:solidFill>
                  <a:srgbClr val="FF0000"/>
                </a:solidFill>
                <a:effectLst>
                  <a:outerShdw blurRad="38100" dist="38100" dir="2700000" algn="tl">
                    <a:srgbClr val="000000">
                      <a:alpha val="43137"/>
                    </a:srgbClr>
                  </a:outerShdw>
                </a:effectLst>
              </a:rPr>
              <a:t>Create the </a:t>
            </a:r>
            <a:r>
              <a:rPr lang="en-US" sz="5400" b="1" dirty="0" err="1" smtClean="0">
                <a:solidFill>
                  <a:srgbClr val="FF0000"/>
                </a:solidFill>
                <a:effectLst>
                  <a:outerShdw blurRad="38100" dist="38100" dir="2700000" algn="tl">
                    <a:srgbClr val="000000">
                      <a:alpha val="43137"/>
                    </a:srgbClr>
                  </a:outerShdw>
                </a:effectLst>
              </a:rPr>
              <a:t>OnLoaded</a:t>
            </a:r>
            <a:r>
              <a:rPr lang="en-US" sz="5400" b="1" dirty="0" smtClean="0">
                <a:solidFill>
                  <a:srgbClr val="FF0000"/>
                </a:solidFill>
                <a:effectLst>
                  <a:outerShdw blurRad="38100" dist="38100" dir="2700000" algn="tl">
                    <a:srgbClr val="000000">
                      <a:alpha val="43137"/>
                    </a:srgbClr>
                  </a:outerShdw>
                </a:effectLst>
              </a:rPr>
              <a:t> event handler:</a:t>
            </a:r>
            <a:endParaRPr lang="en-US" sz="5400" b="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srcRect l="7821" t="11272" r="66750" b="57175"/>
          <a:stretch/>
        </p:blipFill>
        <p:spPr>
          <a:xfrm>
            <a:off x="245918" y="1611170"/>
            <a:ext cx="11700164" cy="4083049"/>
          </a:xfrm>
          <a:prstGeom prst="rect">
            <a:avLst/>
          </a:prstGeom>
        </p:spPr>
      </p:pic>
      <p:sp>
        <p:nvSpPr>
          <p:cNvPr id="5" name="Rectangle 4"/>
          <p:cNvSpPr/>
          <p:nvPr/>
        </p:nvSpPr>
        <p:spPr>
          <a:xfrm>
            <a:off x="245918" y="2692039"/>
            <a:ext cx="11700164" cy="30021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844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555" t="43356" r="63287" b="6000"/>
          <a:stretch/>
        </p:blipFill>
        <p:spPr>
          <a:xfrm>
            <a:off x="332508" y="1027557"/>
            <a:ext cx="11637819" cy="5684969"/>
          </a:xfrm>
          <a:prstGeom prst="rect">
            <a:avLst/>
          </a:prstGeom>
        </p:spPr>
      </p:pic>
    </p:spTree>
    <p:extLst>
      <p:ext uri="{BB962C8B-B14F-4D97-AF65-F5344CB8AC3E}">
        <p14:creationId xmlns:p14="http://schemas.microsoft.com/office/powerpoint/2010/main" val="95331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9708" t="7334" r="68292" b="5111"/>
          <a:stretch/>
        </p:blipFill>
        <p:spPr>
          <a:xfrm>
            <a:off x="2072640" y="-33598"/>
            <a:ext cx="6156960" cy="6891597"/>
          </a:xfrm>
          <a:prstGeom prst="rect">
            <a:avLst/>
          </a:prstGeom>
        </p:spPr>
      </p:pic>
    </p:spTree>
    <p:extLst>
      <p:ext uri="{BB962C8B-B14F-4D97-AF65-F5344CB8AC3E}">
        <p14:creationId xmlns:p14="http://schemas.microsoft.com/office/powerpoint/2010/main" val="2222375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en-US" sz="8000" b="1" dirty="0" err="1">
                <a:solidFill>
                  <a:srgbClr val="FF0000"/>
                </a:solidFill>
                <a:effectLst>
                  <a:outerShdw blurRad="38100" dist="38100" dir="2700000" algn="tl">
                    <a:srgbClr val="000000">
                      <a:alpha val="43137"/>
                    </a:srgbClr>
                  </a:outerShdw>
                </a:effectLst>
              </a:rPr>
              <a:t>KinectRegion</a:t>
            </a:r>
            <a:endParaRPr lang="en-US" sz="8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8307" y="1825625"/>
            <a:ext cx="11586575" cy="4351338"/>
          </a:xfrm>
        </p:spPr>
        <p:txBody>
          <a:bodyPr>
            <a:normAutofit fontScale="92500" lnSpcReduction="10000"/>
          </a:bodyPr>
          <a:lstStyle/>
          <a:p>
            <a:r>
              <a:rPr lang="en-US" dirty="0" err="1" smtClean="0"/>
              <a:t>KinectRegion</a:t>
            </a:r>
            <a:r>
              <a:rPr lang="en-US" dirty="0" smtClean="0"/>
              <a:t> is the key element of Kinect Interactions on WPF:</a:t>
            </a:r>
          </a:p>
          <a:p>
            <a:endParaRPr lang="en-US" dirty="0" smtClean="0"/>
          </a:p>
          <a:p>
            <a:r>
              <a:rPr lang="en-US" dirty="0" smtClean="0"/>
              <a:t>It is the screen area where interactive elements are placed and can be manipulated.</a:t>
            </a:r>
          </a:p>
          <a:p>
            <a:endParaRPr lang="en-US" dirty="0" smtClean="0"/>
          </a:p>
          <a:p>
            <a:r>
              <a:rPr lang="en-US" dirty="0" err="1" smtClean="0"/>
              <a:t>KinectRegion</a:t>
            </a:r>
            <a:r>
              <a:rPr lang="en-US" dirty="0" smtClean="0"/>
              <a:t> is also responsible for displaying and moving the hand cursor.</a:t>
            </a:r>
          </a:p>
          <a:p>
            <a:endParaRPr lang="en-US" dirty="0" smtClean="0"/>
          </a:p>
          <a:p>
            <a:r>
              <a:rPr lang="en-US" dirty="0" smtClean="0"/>
              <a:t>An application can have multiple </a:t>
            </a:r>
            <a:r>
              <a:rPr lang="en-US" dirty="0" err="1" smtClean="0"/>
              <a:t>KinectRegions</a:t>
            </a:r>
            <a:r>
              <a:rPr lang="en-US" dirty="0" smtClean="0"/>
              <a:t>, but they cannot be nested.</a:t>
            </a:r>
          </a:p>
          <a:p>
            <a:endParaRPr lang="en-US" dirty="0" smtClean="0"/>
          </a:p>
          <a:p>
            <a:r>
              <a:rPr lang="en-US" dirty="0" smtClean="0"/>
              <a:t>Each </a:t>
            </a:r>
            <a:r>
              <a:rPr lang="en-US" dirty="0" err="1" smtClean="0"/>
              <a:t>KinectRegion</a:t>
            </a:r>
            <a:r>
              <a:rPr lang="en-US" dirty="0" smtClean="0"/>
              <a:t> can have its own respective Kinect sensor.</a:t>
            </a:r>
            <a:endParaRPr lang="en-US" dirty="0"/>
          </a:p>
        </p:txBody>
      </p:sp>
    </p:spTree>
    <p:extLst>
      <p:ext uri="{BB962C8B-B14F-4D97-AF65-F5344CB8AC3E}">
        <p14:creationId xmlns:p14="http://schemas.microsoft.com/office/powerpoint/2010/main" val="2987616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455" t="28705" r="68699" b="9936"/>
          <a:stretch/>
        </p:blipFill>
        <p:spPr>
          <a:xfrm>
            <a:off x="0" y="55341"/>
            <a:ext cx="8217074" cy="6802660"/>
          </a:xfrm>
          <a:prstGeom prst="rect">
            <a:avLst/>
          </a:prstGeom>
        </p:spPr>
      </p:pic>
    </p:spTree>
    <p:extLst>
      <p:ext uri="{BB962C8B-B14F-4D97-AF65-F5344CB8AC3E}">
        <p14:creationId xmlns:p14="http://schemas.microsoft.com/office/powerpoint/2010/main" val="4098969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87" y="47134"/>
            <a:ext cx="10515600" cy="629271"/>
          </a:xfrm>
          <a:solidFill>
            <a:srgbClr val="FFFF00"/>
          </a:solidFill>
        </p:spPr>
        <p:txBody>
          <a:bodyPr>
            <a:normAutofit fontScale="90000"/>
          </a:bodyPr>
          <a:lstStyle/>
          <a:p>
            <a:r>
              <a:rPr lang="en-US" dirty="0" smtClean="0">
                <a:solidFill>
                  <a:srgbClr val="FF0000"/>
                </a:solidFill>
              </a:rPr>
              <a:t>Solution</a:t>
            </a:r>
            <a:endParaRPr lang="en-US" dirty="0">
              <a:solidFill>
                <a:srgbClr val="FF0000"/>
              </a:solidFill>
            </a:endParaRPr>
          </a:p>
        </p:txBody>
      </p:sp>
      <p:sp>
        <p:nvSpPr>
          <p:cNvPr id="3" name="Content Placeholder 2"/>
          <p:cNvSpPr>
            <a:spLocks noGrp="1"/>
          </p:cNvSpPr>
          <p:nvPr>
            <p:ph idx="1"/>
          </p:nvPr>
        </p:nvSpPr>
        <p:spPr>
          <a:xfrm>
            <a:off x="337158" y="836069"/>
            <a:ext cx="11449834" cy="2501635"/>
          </a:xfrm>
        </p:spPr>
        <p:txBody>
          <a:bodyPr/>
          <a:lstStyle/>
          <a:p>
            <a:r>
              <a:rPr lang="en-US" dirty="0" smtClean="0"/>
              <a:t>This is a common problem with Kinect.</a:t>
            </a:r>
            <a:endParaRPr lang="en-US" dirty="0"/>
          </a:p>
          <a:p>
            <a:r>
              <a:rPr lang="en-US" dirty="0" smtClean="0"/>
              <a:t>The </a:t>
            </a:r>
            <a:r>
              <a:rPr lang="en-US" dirty="0" err="1" smtClean="0"/>
              <a:t>dll</a:t>
            </a:r>
            <a:r>
              <a:rPr lang="en-US" dirty="0" smtClean="0"/>
              <a:t> mentioned can be a bit tricky to find.</a:t>
            </a:r>
          </a:p>
          <a:p>
            <a:r>
              <a:rPr lang="en-US" dirty="0" smtClean="0"/>
              <a:t>The simplest way is to install the Control Basics – WPF source code from the Developer </a:t>
            </a:r>
            <a:r>
              <a:rPr lang="en-US" dirty="0" err="1" smtClean="0"/>
              <a:t>Tookit</a:t>
            </a:r>
            <a:r>
              <a:rPr lang="en-US" dirty="0" smtClean="0"/>
              <a:t> Browser (press the Install button)</a:t>
            </a:r>
          </a:p>
          <a:p>
            <a:r>
              <a:rPr lang="en-US" dirty="0" smtClean="0"/>
              <a:t>Or just download the sample project for this article.</a:t>
            </a:r>
            <a:endParaRPr lang="en-US" dirty="0"/>
          </a:p>
        </p:txBody>
      </p:sp>
      <p:pic>
        <p:nvPicPr>
          <p:cNvPr id="4" name="Picture 3"/>
          <p:cNvPicPr>
            <a:picLocks noChangeAspect="1"/>
          </p:cNvPicPr>
          <p:nvPr/>
        </p:nvPicPr>
        <p:blipFill rotWithShape="1">
          <a:blip r:embed="rId2"/>
          <a:srcRect l="10406" t="72956" r="68337" b="14779"/>
          <a:stretch/>
        </p:blipFill>
        <p:spPr>
          <a:xfrm>
            <a:off x="235545" y="4754881"/>
            <a:ext cx="11673712" cy="1894384"/>
          </a:xfrm>
          <a:prstGeom prst="rect">
            <a:avLst/>
          </a:prstGeom>
        </p:spPr>
      </p:pic>
      <p:sp>
        <p:nvSpPr>
          <p:cNvPr id="5" name="Right Arrow 4"/>
          <p:cNvSpPr/>
          <p:nvPr/>
        </p:nvSpPr>
        <p:spPr>
          <a:xfrm rot="1062576">
            <a:off x="4420055" y="5921347"/>
            <a:ext cx="883728" cy="3751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163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FF00"/>
          </a:solidFill>
        </p:spPr>
        <p:txBody>
          <a:bodyPr>
            <a:normAutofit/>
          </a:bodyPr>
          <a:lstStyle/>
          <a:p>
            <a:pPr algn="ctr"/>
            <a:r>
              <a:rPr lang="en-US" sz="5400" b="1" dirty="0" smtClean="0">
                <a:solidFill>
                  <a:srgbClr val="FF0000"/>
                </a:solidFill>
                <a:effectLst>
                  <a:outerShdw blurRad="38100" dist="38100" dir="2700000" algn="tl">
                    <a:srgbClr val="000000">
                      <a:alpha val="43137"/>
                    </a:srgbClr>
                  </a:outerShdw>
                </a:effectLst>
              </a:rPr>
              <a:t>Kinect Controlled Slide Show Presentation</a:t>
            </a:r>
            <a:endParaRPr lang="en-US" sz="5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5221" y="1476709"/>
            <a:ext cx="10515600" cy="4351338"/>
          </a:xfrm>
        </p:spPr>
        <p:txBody>
          <a:bodyPr/>
          <a:lstStyle/>
          <a:p>
            <a:r>
              <a:rPr lang="en-US" dirty="0" smtClean="0"/>
              <a:t>In the </a:t>
            </a:r>
            <a:r>
              <a:rPr lang="en-US" dirty="0" err="1" smtClean="0"/>
              <a:t>AnyCPU.Debug</a:t>
            </a:r>
            <a:r>
              <a:rPr lang="en-US" dirty="0" smtClean="0"/>
              <a:t> folder of the sample’s installation directory, copy the KinectInteraction170_32.dll and KinectInteraction170_64.dll files to the project’s output directory.</a:t>
            </a:r>
          </a:p>
          <a:p>
            <a:endParaRPr lang="en-US" dirty="0"/>
          </a:p>
          <a:p>
            <a:r>
              <a:rPr lang="en-US" dirty="0" smtClean="0"/>
              <a:t>NOTE:</a:t>
            </a:r>
          </a:p>
          <a:p>
            <a:r>
              <a:rPr lang="en-US" dirty="0" smtClean="0"/>
              <a:t>You may have to wait as much as 20 seconds for the Kinect Sensor to initialize.</a:t>
            </a:r>
          </a:p>
          <a:p>
            <a:r>
              <a:rPr lang="en-US" dirty="0" smtClean="0"/>
              <a:t>During this process, your application will not respond and will show a wait cursor if you move the mouse over it.</a:t>
            </a:r>
            <a:endParaRPr lang="en-US" dirty="0"/>
          </a:p>
        </p:txBody>
      </p:sp>
    </p:spTree>
    <p:extLst>
      <p:ext uri="{BB962C8B-B14F-4D97-AF65-F5344CB8AC3E}">
        <p14:creationId xmlns:p14="http://schemas.microsoft.com/office/powerpoint/2010/main" val="3792120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9834" t="44456" r="68155" b="5111"/>
          <a:stretch/>
        </p:blipFill>
        <p:spPr>
          <a:xfrm>
            <a:off x="-1" y="-3792"/>
            <a:ext cx="10647947" cy="6861792"/>
          </a:xfrm>
          <a:prstGeom prst="rect">
            <a:avLst/>
          </a:prstGeom>
        </p:spPr>
      </p:pic>
    </p:spTree>
    <p:extLst>
      <p:ext uri="{BB962C8B-B14F-4D97-AF65-F5344CB8AC3E}">
        <p14:creationId xmlns:p14="http://schemas.microsoft.com/office/powerpoint/2010/main" val="585358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37" y="0"/>
            <a:ext cx="10515600" cy="529389"/>
          </a:xfrm>
          <a:solidFill>
            <a:srgbClr val="FFFF00"/>
          </a:solidFill>
        </p:spPr>
        <p:txBody>
          <a:bodyPr>
            <a:normAutofit fontScale="90000"/>
          </a:bodyPr>
          <a:lstStyle/>
          <a:p>
            <a:pPr algn="ctr"/>
            <a:r>
              <a:rPr lang="en-US" b="1" dirty="0" smtClean="0">
                <a:solidFill>
                  <a:srgbClr val="FF0000"/>
                </a:solidFill>
                <a:effectLst>
                  <a:outerShdw blurRad="38100" dist="38100" dir="2700000" algn="tl">
                    <a:srgbClr val="000000">
                      <a:alpha val="43137"/>
                    </a:srgbClr>
                  </a:outerShdw>
                </a:effectLst>
              </a:rPr>
              <a:t>User Viewer</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8494" y="723512"/>
            <a:ext cx="10515600" cy="4351338"/>
          </a:xfrm>
        </p:spPr>
        <p:txBody>
          <a:bodyPr/>
          <a:lstStyle/>
          <a:p>
            <a:r>
              <a:rPr lang="en-US" smtClean="0"/>
              <a:t>The Kinect</a:t>
            </a:r>
            <a:endParaRPr lang="en-US" dirty="0"/>
          </a:p>
        </p:txBody>
      </p:sp>
      <p:pic>
        <p:nvPicPr>
          <p:cNvPr id="4" name="Picture 3"/>
          <p:cNvPicPr>
            <a:picLocks noChangeAspect="1"/>
          </p:cNvPicPr>
          <p:nvPr/>
        </p:nvPicPr>
        <p:blipFill rotWithShape="1">
          <a:blip r:embed="rId2"/>
          <a:srcRect l="10083" t="48517" r="64917" b="18444"/>
          <a:stretch/>
        </p:blipFill>
        <p:spPr>
          <a:xfrm>
            <a:off x="96253" y="3248097"/>
            <a:ext cx="12192000" cy="4531655"/>
          </a:xfrm>
          <a:prstGeom prst="rect">
            <a:avLst/>
          </a:prstGeom>
        </p:spPr>
      </p:pic>
    </p:spTree>
    <p:extLst>
      <p:ext uri="{BB962C8B-B14F-4D97-AF65-F5344CB8AC3E}">
        <p14:creationId xmlns:p14="http://schemas.microsoft.com/office/powerpoint/2010/main" val="39650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090" y="1015662"/>
            <a:ext cx="11833740" cy="5842337"/>
          </a:xfrm>
        </p:spPr>
        <p:txBody>
          <a:bodyPr>
            <a:normAutofit fontScale="55000" lnSpcReduction="20000"/>
          </a:bodyPr>
          <a:lstStyle/>
          <a:p>
            <a:pPr marL="514350" indent="-514350">
              <a:buFont typeface="+mj-lt"/>
              <a:buAutoNum type="arabicPeriod"/>
            </a:pPr>
            <a:r>
              <a:rPr lang="en-US" dirty="0" smtClean="0"/>
              <a:t>Install Kinect and Kinect libraries. GLUT, etc. Find a page on Internet, plus pages with Kinect applications.</a:t>
            </a:r>
          </a:p>
          <a:p>
            <a:pPr marL="514350" indent="-514350">
              <a:buFont typeface="+mj-lt"/>
              <a:buAutoNum type="arabicPeriod"/>
            </a:pPr>
            <a:r>
              <a:rPr lang="en-US" dirty="0" smtClean="0"/>
              <a:t>Read about KINECT and using Kinect to control mouse motions.</a:t>
            </a:r>
          </a:p>
          <a:p>
            <a:pPr marL="514350" indent="-514350">
              <a:buFont typeface="+mj-lt"/>
              <a:buAutoNum type="arabicPeriod"/>
            </a:pPr>
            <a:r>
              <a:rPr lang="en-US" dirty="0" smtClean="0"/>
              <a:t>(</a:t>
            </a:r>
            <a:r>
              <a:rPr lang="en-US" dirty="0" smtClean="0">
                <a:solidFill>
                  <a:srgbClr val="FF0000"/>
                </a:solidFill>
              </a:rPr>
              <a:t>independent on Kinect</a:t>
            </a:r>
            <a:r>
              <a:rPr lang="en-US" dirty="0" smtClean="0"/>
              <a:t>) Create </a:t>
            </a:r>
            <a:r>
              <a:rPr lang="en-US" dirty="0" err="1" smtClean="0"/>
              <a:t>Powerpoint</a:t>
            </a:r>
            <a:r>
              <a:rPr lang="en-US" dirty="0" smtClean="0"/>
              <a:t> presentation with effects, figures, pictures, videos, </a:t>
            </a:r>
            <a:r>
              <a:rPr lang="en-US" dirty="0" err="1" smtClean="0"/>
              <a:t>etc</a:t>
            </a:r>
            <a:endParaRPr lang="en-US" dirty="0" smtClean="0"/>
          </a:p>
          <a:p>
            <a:pPr marL="914400" lvl="1" indent="-457200">
              <a:buAutoNum type="alphaUcParenR"/>
            </a:pPr>
            <a:r>
              <a:rPr lang="en-US" dirty="0" smtClean="0"/>
              <a:t>Presentation about Copernicus – for those in Copernicus group</a:t>
            </a:r>
          </a:p>
          <a:p>
            <a:pPr marL="914400" lvl="1" indent="-457200">
              <a:buAutoNum type="alphaUcParenR"/>
            </a:pPr>
            <a:r>
              <a:rPr lang="en-US" dirty="0" smtClean="0"/>
              <a:t>Presentation about Frankenstein Monster and PSU – for those in Monster Group and in stage design group.</a:t>
            </a:r>
          </a:p>
          <a:p>
            <a:pPr marL="914400" lvl="1" indent="-457200">
              <a:buAutoNum type="alphaUcParenR"/>
            </a:pPr>
            <a:r>
              <a:rPr lang="en-US" dirty="0" smtClean="0"/>
              <a:t>Presentation with the “Quantum Debate” play – for those in Quantum Debate Play robots (Einstein, Newton, Marie Curie, Cat and Bohr).</a:t>
            </a:r>
          </a:p>
          <a:p>
            <a:pPr marL="914400" lvl="1" indent="-457200">
              <a:buAutoNum type="alphaUcParenR"/>
            </a:pPr>
            <a:endParaRPr lang="en-US" dirty="0" smtClean="0"/>
          </a:p>
          <a:p>
            <a:pPr marL="457200" indent="-457200">
              <a:buAutoNum type="arabicPeriod"/>
            </a:pPr>
            <a:r>
              <a:rPr lang="en-US" dirty="0"/>
              <a:t>(</a:t>
            </a:r>
            <a:r>
              <a:rPr lang="en-US" dirty="0">
                <a:solidFill>
                  <a:srgbClr val="FF0000"/>
                </a:solidFill>
              </a:rPr>
              <a:t>independent on Kinect</a:t>
            </a:r>
            <a:r>
              <a:rPr lang="en-US" dirty="0"/>
              <a:t>) These </a:t>
            </a:r>
            <a:r>
              <a:rPr lang="en-US" dirty="0" smtClean="0"/>
              <a:t>slides can be done with jumps and transitions, as in my PPT slides demonstrated in class, but must have better effects and be more theatrical. Record your voice – we need more male voices. These voices and other sounds should be incorporated into the PPT presentation.</a:t>
            </a:r>
          </a:p>
          <a:p>
            <a:pPr marL="457200" indent="-457200">
              <a:buAutoNum type="arabicPeriod"/>
            </a:pPr>
            <a:endParaRPr lang="en-US" dirty="0" smtClean="0"/>
          </a:p>
          <a:p>
            <a:pPr marL="457200" indent="-457200">
              <a:buAutoNum type="arabicPeriod"/>
            </a:pPr>
            <a:r>
              <a:rPr lang="en-US" dirty="0"/>
              <a:t>(</a:t>
            </a:r>
            <a:r>
              <a:rPr lang="en-US" dirty="0">
                <a:solidFill>
                  <a:srgbClr val="FF0000"/>
                </a:solidFill>
              </a:rPr>
              <a:t>independent on Kinect</a:t>
            </a:r>
            <a:r>
              <a:rPr lang="en-US" dirty="0"/>
              <a:t>) Add </a:t>
            </a:r>
            <a:r>
              <a:rPr lang="en-US" dirty="0" smtClean="0"/>
              <a:t>questions and answers in Romanian, Spanish, Russian, Chinese, Indian, etc. (we have Latin and German already). Do not spend too much time, do this only if you are familiar with these languages.</a:t>
            </a:r>
          </a:p>
          <a:p>
            <a:pPr marL="457200" indent="-457200">
              <a:buAutoNum type="arabicPeriod"/>
            </a:pPr>
            <a:endParaRPr lang="en-US" dirty="0" smtClean="0"/>
          </a:p>
          <a:p>
            <a:pPr marL="457200" indent="-457200">
              <a:buAutoNum type="arabicPeriod"/>
            </a:pPr>
            <a:r>
              <a:rPr lang="en-US" dirty="0" smtClean="0"/>
              <a:t>(</a:t>
            </a:r>
            <a:r>
              <a:rPr lang="en-US" dirty="0" smtClean="0">
                <a:solidFill>
                  <a:srgbClr val="FF0000"/>
                </a:solidFill>
              </a:rPr>
              <a:t>integration of Kinect and PPT</a:t>
            </a:r>
            <a:r>
              <a:rPr lang="en-US" dirty="0" smtClean="0"/>
              <a:t>) Use Kinect-based control of PPT slides software from my class and/or from internet. The Kinect is used to simulate the motion of the mouse. </a:t>
            </a:r>
          </a:p>
          <a:p>
            <a:pPr marL="914400" lvl="1" indent="-457200">
              <a:buFont typeface="+mj-lt"/>
              <a:buAutoNum type="alphaLcPeriod"/>
            </a:pPr>
            <a:r>
              <a:rPr lang="en-US" dirty="0" smtClean="0"/>
              <a:t>You control it up, down, left, right, etc. You see the cursor when you move it on the screen.</a:t>
            </a:r>
          </a:p>
          <a:p>
            <a:pPr marL="914400" lvl="1" indent="-457200">
              <a:buFont typeface="+mj-lt"/>
              <a:buAutoNum type="alphaLcPeriod"/>
            </a:pPr>
            <a:r>
              <a:rPr lang="en-US" dirty="0" smtClean="0"/>
              <a:t>Then you control clicking a mouse. Kinect interface can simulate all possible motions of the mouse. </a:t>
            </a:r>
          </a:p>
          <a:p>
            <a:pPr marL="914400" lvl="1" indent="-457200">
              <a:buFont typeface="+mj-lt"/>
              <a:buAutoNum type="alphaLcPeriod"/>
            </a:pPr>
            <a:r>
              <a:rPr lang="en-US" dirty="0" smtClean="0"/>
              <a:t>You can create a user interface with many buttons, for binary, symbolic, integer or any data – for instance the control types.</a:t>
            </a:r>
          </a:p>
          <a:p>
            <a:pPr marL="914400" lvl="1" indent="-457200">
              <a:buFont typeface="+mj-lt"/>
              <a:buAutoNum type="alphaLcPeriod"/>
            </a:pPr>
            <a:r>
              <a:rPr lang="en-US" dirty="0" smtClean="0"/>
              <a:t>This way, you can select for your robot the input and controlling data:</a:t>
            </a:r>
          </a:p>
          <a:p>
            <a:pPr marL="1371600" lvl="2" indent="-457200">
              <a:buFont typeface="+mj-lt"/>
              <a:buAutoNum type="alphaLcPeriod"/>
            </a:pPr>
            <a:r>
              <a:rPr lang="en-US" dirty="0" smtClean="0"/>
              <a:t>Input of left and right sensor like in </a:t>
            </a:r>
            <a:r>
              <a:rPr lang="en-US" dirty="0" err="1" smtClean="0"/>
              <a:t>Braitenberg</a:t>
            </a:r>
            <a:r>
              <a:rPr lang="en-US" dirty="0" smtClean="0"/>
              <a:t> Vehicles</a:t>
            </a:r>
          </a:p>
          <a:p>
            <a:pPr marL="1371600" lvl="2" indent="-457200">
              <a:buFont typeface="+mj-lt"/>
              <a:buAutoNum type="alphaLcPeriod"/>
            </a:pPr>
            <a:r>
              <a:rPr lang="en-US" dirty="0" smtClean="0"/>
              <a:t>Type of </a:t>
            </a:r>
            <a:r>
              <a:rPr lang="en-US" dirty="0" err="1" smtClean="0"/>
              <a:t>Braitenberg</a:t>
            </a:r>
            <a:r>
              <a:rPr lang="en-US" dirty="0" smtClean="0"/>
              <a:t> Vehicle (robot) such as Shy or Aggressive</a:t>
            </a:r>
          </a:p>
          <a:p>
            <a:pPr marL="1371600" lvl="2" indent="-457200">
              <a:buFont typeface="+mj-lt"/>
              <a:buAutoNum type="alphaLcPeriod"/>
            </a:pPr>
            <a:r>
              <a:rPr lang="en-US" dirty="0" smtClean="0"/>
              <a:t>Values of parameters.</a:t>
            </a:r>
            <a:endParaRPr lang="en-US" dirty="0"/>
          </a:p>
          <a:p>
            <a:pPr marL="1371600" lvl="2" indent="-457200">
              <a:buFont typeface="+mj-lt"/>
              <a:buAutoNum type="alphaLcPeriod"/>
            </a:pPr>
            <a:r>
              <a:rPr lang="en-US" dirty="0" smtClean="0"/>
              <a:t>Actions to move,  grab, click, etc.</a:t>
            </a:r>
          </a:p>
          <a:p>
            <a:pPr marL="914400" lvl="1" indent="-457200">
              <a:buFont typeface="+mj-lt"/>
              <a:buAutoNum type="alphaLcPeriod"/>
            </a:pPr>
            <a:r>
              <a:rPr lang="en-US" dirty="0" smtClean="0"/>
              <a:t>See the separate files for explanation of the KINECT software. Read them, or at least be aware what information is in which file.</a:t>
            </a:r>
          </a:p>
        </p:txBody>
      </p:sp>
      <p:sp>
        <p:nvSpPr>
          <p:cNvPr id="2" name="TextBox 1"/>
          <p:cNvSpPr txBox="1"/>
          <p:nvPr/>
        </p:nvSpPr>
        <p:spPr>
          <a:xfrm>
            <a:off x="0" y="0"/>
            <a:ext cx="12192000" cy="1015663"/>
          </a:xfrm>
          <a:prstGeom prst="rect">
            <a:avLst/>
          </a:prstGeom>
          <a:solidFill>
            <a:srgbClr val="FFFF00"/>
          </a:solidFill>
        </p:spPr>
        <p:txBody>
          <a:bodyPr wrap="square" rtlCol="0">
            <a:spAutoFit/>
          </a:bodyPr>
          <a:lstStyle/>
          <a:p>
            <a:pPr algn="ctr"/>
            <a:r>
              <a:rPr lang="en-US" sz="4800" dirty="0" smtClean="0">
                <a:solidFill>
                  <a:srgbClr val="FF0000"/>
                </a:solidFill>
              </a:rPr>
              <a:t>Explanation to the </a:t>
            </a:r>
            <a:r>
              <a:rPr lang="en-US" sz="6000" b="1" dirty="0" smtClean="0">
                <a:solidFill>
                  <a:srgbClr val="FF0000"/>
                </a:solidFill>
                <a:effectLst>
                  <a:outerShdw blurRad="38100" dist="38100" dir="2700000" algn="tl">
                    <a:srgbClr val="000000">
                      <a:alpha val="43137"/>
                    </a:srgbClr>
                  </a:outerShdw>
                </a:effectLst>
              </a:rPr>
              <a:t>first phase </a:t>
            </a:r>
            <a:r>
              <a:rPr lang="en-US" sz="4800" dirty="0" smtClean="0">
                <a:solidFill>
                  <a:srgbClr val="FF0000"/>
                </a:solidFill>
              </a:rPr>
              <a:t>of Homework 1</a:t>
            </a:r>
            <a:endParaRPr lang="en-US" sz="4800" dirty="0">
              <a:solidFill>
                <a:srgbClr val="FF0000"/>
              </a:solidFill>
            </a:endParaRPr>
          </a:p>
        </p:txBody>
      </p:sp>
    </p:spTree>
    <p:extLst>
      <p:ext uri="{BB962C8B-B14F-4D97-AF65-F5344CB8AC3E}">
        <p14:creationId xmlns:p14="http://schemas.microsoft.com/office/powerpoint/2010/main" val="3974700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9334" t="9556" r="65041" b="6445"/>
          <a:stretch/>
        </p:blipFill>
        <p:spPr>
          <a:xfrm>
            <a:off x="1981200" y="-82965"/>
            <a:ext cx="7528560" cy="6940965"/>
          </a:xfrm>
          <a:prstGeom prst="rect">
            <a:avLst/>
          </a:prstGeom>
        </p:spPr>
      </p:pic>
    </p:spTree>
    <p:extLst>
      <p:ext uri="{BB962C8B-B14F-4D97-AF65-F5344CB8AC3E}">
        <p14:creationId xmlns:p14="http://schemas.microsoft.com/office/powerpoint/2010/main" val="2312811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9708" t="7334" r="64917" b="15778"/>
          <a:stretch/>
        </p:blipFill>
        <p:spPr>
          <a:xfrm>
            <a:off x="2072640" y="230188"/>
            <a:ext cx="7777144" cy="6627812"/>
          </a:xfrm>
          <a:prstGeom prst="rect">
            <a:avLst/>
          </a:prstGeom>
        </p:spPr>
      </p:pic>
    </p:spTree>
    <p:extLst>
      <p:ext uri="{BB962C8B-B14F-4D97-AF65-F5344CB8AC3E}">
        <p14:creationId xmlns:p14="http://schemas.microsoft.com/office/powerpoint/2010/main" val="412428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78877" y="3629795"/>
            <a:ext cx="1355124" cy="12109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Kinect processing software (exist) </a:t>
            </a:r>
            <a:endParaRPr lang="en-US" dirty="0">
              <a:solidFill>
                <a:schemeClr val="tx1"/>
              </a:solidFill>
            </a:endParaRPr>
          </a:p>
        </p:txBody>
      </p:sp>
      <p:sp>
        <p:nvSpPr>
          <p:cNvPr id="5" name="Rectangle 4"/>
          <p:cNvSpPr/>
          <p:nvPr/>
        </p:nvSpPr>
        <p:spPr>
          <a:xfrm>
            <a:off x="2351903" y="4031391"/>
            <a:ext cx="963827" cy="407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Kinect </a:t>
            </a:r>
            <a:endParaRPr lang="en-US" dirty="0"/>
          </a:p>
        </p:txBody>
      </p:sp>
      <p:sp>
        <p:nvSpPr>
          <p:cNvPr id="6" name="Oval 5"/>
          <p:cNvSpPr/>
          <p:nvPr/>
        </p:nvSpPr>
        <p:spPr>
          <a:xfrm>
            <a:off x="135924" y="3777049"/>
            <a:ext cx="1544595" cy="87732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Human gestures</a:t>
            </a:r>
            <a:endParaRPr lang="en-US" dirty="0"/>
          </a:p>
        </p:txBody>
      </p:sp>
      <p:sp>
        <p:nvSpPr>
          <p:cNvPr id="7" name="Right Arrow 6"/>
          <p:cNvSpPr/>
          <p:nvPr/>
        </p:nvSpPr>
        <p:spPr>
          <a:xfrm>
            <a:off x="1680519" y="4133335"/>
            <a:ext cx="671384"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315730" y="4133335"/>
            <a:ext cx="671384"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52056" y="3610231"/>
            <a:ext cx="1355124" cy="12109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Convert to PPT instruction (exist) </a:t>
            </a:r>
            <a:endParaRPr lang="en-US" dirty="0">
              <a:solidFill>
                <a:schemeClr val="tx1"/>
              </a:solidFill>
            </a:endParaRPr>
          </a:p>
        </p:txBody>
      </p:sp>
      <p:sp>
        <p:nvSpPr>
          <p:cNvPr id="10" name="Right Arrow 9"/>
          <p:cNvSpPr/>
          <p:nvPr/>
        </p:nvSpPr>
        <p:spPr>
          <a:xfrm>
            <a:off x="5346358" y="4133335"/>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92579" y="3210005"/>
            <a:ext cx="1000898" cy="923330"/>
          </a:xfrm>
          <a:prstGeom prst="rect">
            <a:avLst/>
          </a:prstGeom>
          <a:noFill/>
        </p:spPr>
        <p:txBody>
          <a:bodyPr wrap="square" rtlCol="0">
            <a:spAutoFit/>
          </a:bodyPr>
          <a:lstStyle/>
          <a:p>
            <a:r>
              <a:rPr lang="en-US" dirty="0" smtClean="0"/>
              <a:t>Pressing PPT button</a:t>
            </a:r>
            <a:endParaRPr lang="en-US" dirty="0"/>
          </a:p>
        </p:txBody>
      </p:sp>
      <p:sp>
        <p:nvSpPr>
          <p:cNvPr id="12" name="Rectangle 11"/>
          <p:cNvSpPr/>
          <p:nvPr/>
        </p:nvSpPr>
        <p:spPr>
          <a:xfrm>
            <a:off x="9337593" y="3592725"/>
            <a:ext cx="1355124" cy="12109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PPT</a:t>
            </a:r>
            <a:endParaRPr lang="en-US" dirty="0">
              <a:solidFill>
                <a:schemeClr val="tx1"/>
              </a:solidFill>
            </a:endParaRPr>
          </a:p>
        </p:txBody>
      </p:sp>
      <p:sp>
        <p:nvSpPr>
          <p:cNvPr id="13" name="Right Arrow 12"/>
          <p:cNvSpPr/>
          <p:nvPr/>
        </p:nvSpPr>
        <p:spPr>
          <a:xfrm>
            <a:off x="8019538" y="4113767"/>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0705075" y="3629795"/>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10692717" y="4031389"/>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0692716" y="4487126"/>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816286" y="3225797"/>
            <a:ext cx="811422" cy="369332"/>
          </a:xfrm>
          <a:prstGeom prst="rect">
            <a:avLst/>
          </a:prstGeom>
          <a:noFill/>
        </p:spPr>
        <p:txBody>
          <a:bodyPr wrap="square" rtlCol="0">
            <a:spAutoFit/>
          </a:bodyPr>
          <a:lstStyle/>
          <a:p>
            <a:r>
              <a:rPr lang="en-US" dirty="0" smtClean="0"/>
              <a:t>slide</a:t>
            </a:r>
            <a:endParaRPr lang="en-US" dirty="0"/>
          </a:p>
        </p:txBody>
      </p:sp>
      <p:sp>
        <p:nvSpPr>
          <p:cNvPr id="18" name="TextBox 17"/>
          <p:cNvSpPr txBox="1"/>
          <p:nvPr/>
        </p:nvSpPr>
        <p:spPr>
          <a:xfrm>
            <a:off x="10948089" y="3803516"/>
            <a:ext cx="811422" cy="369332"/>
          </a:xfrm>
          <a:prstGeom prst="rect">
            <a:avLst/>
          </a:prstGeom>
          <a:noFill/>
        </p:spPr>
        <p:txBody>
          <a:bodyPr wrap="square" rtlCol="0">
            <a:spAutoFit/>
          </a:bodyPr>
          <a:lstStyle/>
          <a:p>
            <a:r>
              <a:rPr lang="en-US" dirty="0" smtClean="0"/>
              <a:t>effects</a:t>
            </a:r>
            <a:endParaRPr lang="en-US" dirty="0"/>
          </a:p>
        </p:txBody>
      </p:sp>
      <p:sp>
        <p:nvSpPr>
          <p:cNvPr id="19" name="TextBox 18"/>
          <p:cNvSpPr txBox="1"/>
          <p:nvPr/>
        </p:nvSpPr>
        <p:spPr>
          <a:xfrm>
            <a:off x="11067541" y="4172848"/>
            <a:ext cx="930872" cy="369332"/>
          </a:xfrm>
          <a:prstGeom prst="rect">
            <a:avLst/>
          </a:prstGeom>
          <a:noFill/>
        </p:spPr>
        <p:txBody>
          <a:bodyPr wrap="square" rtlCol="0">
            <a:spAutoFit/>
          </a:bodyPr>
          <a:lstStyle/>
          <a:p>
            <a:r>
              <a:rPr lang="en-US" dirty="0" smtClean="0"/>
              <a:t>sounds</a:t>
            </a:r>
            <a:endParaRPr lang="en-US" dirty="0"/>
          </a:p>
        </p:txBody>
      </p:sp>
      <p:sp>
        <p:nvSpPr>
          <p:cNvPr id="41" name="TextBox 40"/>
          <p:cNvSpPr txBox="1"/>
          <p:nvPr/>
        </p:nvSpPr>
        <p:spPr>
          <a:xfrm>
            <a:off x="2717716" y="1465118"/>
            <a:ext cx="5232570" cy="523220"/>
          </a:xfrm>
          <a:prstGeom prst="rect">
            <a:avLst/>
          </a:prstGeom>
          <a:solidFill>
            <a:srgbClr val="FFFF00"/>
          </a:solidFill>
        </p:spPr>
        <p:txBody>
          <a:bodyPr wrap="square" rtlCol="0">
            <a:spAutoFit/>
          </a:bodyPr>
          <a:lstStyle/>
          <a:p>
            <a:pPr algn="ctr"/>
            <a:r>
              <a:rPr lang="en-US" sz="2800" dirty="0" smtClean="0">
                <a:solidFill>
                  <a:srgbClr val="FF0000"/>
                </a:solidFill>
              </a:rPr>
              <a:t>the first phase of Homework 1</a:t>
            </a:r>
            <a:endParaRPr lang="en-US" sz="2800" dirty="0">
              <a:solidFill>
                <a:srgbClr val="FF0000"/>
              </a:solidFill>
            </a:endParaRPr>
          </a:p>
        </p:txBody>
      </p:sp>
      <p:sp>
        <p:nvSpPr>
          <p:cNvPr id="2" name="TextBox 1"/>
          <p:cNvSpPr txBox="1"/>
          <p:nvPr/>
        </p:nvSpPr>
        <p:spPr>
          <a:xfrm>
            <a:off x="400833" y="2104373"/>
            <a:ext cx="2179529" cy="1200329"/>
          </a:xfrm>
          <a:prstGeom prst="rect">
            <a:avLst/>
          </a:prstGeom>
          <a:noFill/>
        </p:spPr>
        <p:txBody>
          <a:bodyPr wrap="square" rtlCol="0">
            <a:spAutoFit/>
          </a:bodyPr>
          <a:lstStyle/>
          <a:p>
            <a:r>
              <a:rPr lang="en-US" dirty="0" smtClean="0"/>
              <a:t>In the simplest variants the gestures simulate actions of a computer mouse</a:t>
            </a:r>
            <a:endParaRPr lang="en-US" dirty="0"/>
          </a:p>
        </p:txBody>
      </p:sp>
      <p:sp>
        <p:nvSpPr>
          <p:cNvPr id="20" name="TextBox 19"/>
          <p:cNvSpPr txBox="1"/>
          <p:nvPr/>
        </p:nvSpPr>
        <p:spPr>
          <a:xfrm>
            <a:off x="172374" y="4946685"/>
            <a:ext cx="2179529" cy="1754326"/>
          </a:xfrm>
          <a:prstGeom prst="rect">
            <a:avLst/>
          </a:prstGeom>
          <a:noFill/>
        </p:spPr>
        <p:txBody>
          <a:bodyPr wrap="square" rtlCol="0">
            <a:spAutoFit/>
          </a:bodyPr>
          <a:lstStyle/>
          <a:p>
            <a:r>
              <a:rPr lang="en-US" dirty="0" smtClean="0"/>
              <a:t>In a more advanced variant the gestures are emotional human gestures that are interpreted by a state machine</a:t>
            </a:r>
            <a:endParaRPr lang="en-US" dirty="0"/>
          </a:p>
        </p:txBody>
      </p:sp>
    </p:spTree>
    <p:extLst>
      <p:ext uri="{BB962C8B-B14F-4D97-AF65-F5344CB8AC3E}">
        <p14:creationId xmlns:p14="http://schemas.microsoft.com/office/powerpoint/2010/main" val="274403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740" y="878274"/>
            <a:ext cx="11666838" cy="5843802"/>
          </a:xfrm>
        </p:spPr>
        <p:txBody>
          <a:bodyPr>
            <a:noAutofit/>
          </a:bodyPr>
          <a:lstStyle/>
          <a:p>
            <a:pPr marL="457200" indent="-457200">
              <a:buAutoNum type="arabicPeriod"/>
            </a:pPr>
            <a:r>
              <a:rPr lang="en-US" sz="2000" dirty="0" smtClean="0"/>
              <a:t>Download and install KINECT. Be sure that it works correctly using their test software.</a:t>
            </a:r>
          </a:p>
          <a:p>
            <a:pPr marL="457200" indent="-457200">
              <a:buAutoNum type="arabicPeriod"/>
            </a:pPr>
            <a:r>
              <a:rPr lang="en-US" sz="2000" dirty="0" smtClean="0"/>
              <a:t>Complete and test the first phase of the homework, as explained above. You cannot complete your project without understanding how Kinect is included in this project.</a:t>
            </a:r>
            <a:endParaRPr lang="en-US" sz="2000" dirty="0"/>
          </a:p>
          <a:p>
            <a:pPr marL="457200" indent="-457200">
              <a:buAutoNum type="arabicPeriod"/>
            </a:pPr>
            <a:r>
              <a:rPr lang="en-US" sz="2000" dirty="0" smtClean="0"/>
              <a:t>(independent on Kinect) Create in your software a state machine that describes the behavior of </a:t>
            </a:r>
            <a:r>
              <a:rPr lang="en-US" sz="2000" dirty="0"/>
              <a:t> </a:t>
            </a:r>
            <a:r>
              <a:rPr lang="en-US" sz="2000" dirty="0" smtClean="0"/>
              <a:t>the robot, robots or/and the entire theatre presentation.</a:t>
            </a:r>
          </a:p>
          <a:p>
            <a:pPr marL="914400" lvl="1" indent="-457200">
              <a:buFont typeface="+mj-lt"/>
              <a:buAutoNum type="alphaLcPeriod"/>
            </a:pPr>
            <a:r>
              <a:rPr lang="en-US" sz="1600" dirty="0" smtClean="0"/>
              <a:t>This machine can be deterministic, probabilistic of fuzzy. </a:t>
            </a:r>
          </a:p>
          <a:p>
            <a:pPr marL="914400" lvl="1" indent="-457200">
              <a:buFont typeface="+mj-lt"/>
              <a:buAutoNum type="alphaLcPeriod"/>
            </a:pPr>
            <a:r>
              <a:rPr lang="en-US" sz="1600" dirty="0" smtClean="0"/>
              <a:t>Or mixed. </a:t>
            </a:r>
          </a:p>
          <a:p>
            <a:pPr marL="914400" lvl="1" indent="-457200">
              <a:buFont typeface="+mj-lt"/>
              <a:buAutoNum type="alphaLcPeriod"/>
            </a:pPr>
            <a:r>
              <a:rPr lang="en-US" sz="1600" dirty="0" smtClean="0"/>
              <a:t>It can have several machine communicating with one another. It can be programmed in any language.</a:t>
            </a:r>
            <a:endParaRPr lang="en-US" sz="2000" dirty="0" smtClean="0"/>
          </a:p>
          <a:p>
            <a:pPr marL="457200" indent="-457200">
              <a:buAutoNum type="arabicPeriod"/>
            </a:pPr>
            <a:r>
              <a:rPr lang="en-US" sz="2000" dirty="0" smtClean="0"/>
              <a:t>The entire system can be written in any language of your choice, or mixture of languages. It should use PPT, and Kinect software. </a:t>
            </a:r>
          </a:p>
          <a:p>
            <a:pPr marL="457200" indent="-457200">
              <a:buAutoNum type="arabicPeriod"/>
            </a:pPr>
            <a:endParaRPr lang="en-US" sz="2000" dirty="0"/>
          </a:p>
          <a:p>
            <a:pPr marL="457200" indent="-457200">
              <a:buAutoNum type="arabicPeriod"/>
            </a:pPr>
            <a:r>
              <a:rPr lang="en-US" sz="2000" dirty="0" smtClean="0"/>
              <a:t>The block-diagram of the system is shown in next slide.</a:t>
            </a:r>
          </a:p>
          <a:p>
            <a:pPr marL="457200" indent="-457200">
              <a:buAutoNum type="arabicPeriod"/>
            </a:pPr>
            <a:r>
              <a:rPr lang="en-US" sz="2000" dirty="0" smtClean="0"/>
              <a:t>Next three slides present some variants of the state machine. You are not restricted to them. You can create arbitrary state machine.</a:t>
            </a:r>
          </a:p>
          <a:p>
            <a:pPr marL="457200" indent="-457200">
              <a:buAutoNum type="arabicPeriod"/>
            </a:pPr>
            <a:r>
              <a:rPr lang="en-US" sz="2000" dirty="0" smtClean="0"/>
              <a:t>Additional slides demonstrate fuzzy and other state machines for a robot.</a:t>
            </a:r>
          </a:p>
          <a:p>
            <a:pPr marL="457200" indent="-457200">
              <a:buAutoNum type="arabicPeriod"/>
            </a:pPr>
            <a:r>
              <a:rPr lang="en-US" sz="2000" dirty="0" smtClean="0"/>
              <a:t>Videotape your work. Write a document – report.</a:t>
            </a:r>
          </a:p>
        </p:txBody>
      </p:sp>
      <p:sp>
        <p:nvSpPr>
          <p:cNvPr id="4" name="TextBox 3"/>
          <p:cNvSpPr txBox="1"/>
          <p:nvPr/>
        </p:nvSpPr>
        <p:spPr>
          <a:xfrm>
            <a:off x="0" y="-1"/>
            <a:ext cx="12192000" cy="707886"/>
          </a:xfrm>
          <a:prstGeom prst="rect">
            <a:avLst/>
          </a:prstGeom>
          <a:solidFill>
            <a:srgbClr val="FFFF00"/>
          </a:solidFill>
        </p:spPr>
        <p:txBody>
          <a:bodyPr wrap="square" rtlCol="0">
            <a:spAutoFit/>
          </a:bodyPr>
          <a:lstStyle/>
          <a:p>
            <a:pPr algn="ctr"/>
            <a:r>
              <a:rPr lang="en-US" sz="4000" dirty="0" smtClean="0">
                <a:solidFill>
                  <a:srgbClr val="FF0000"/>
                </a:solidFill>
              </a:rPr>
              <a:t>Explanation to the </a:t>
            </a:r>
            <a:r>
              <a:rPr lang="en-US" sz="4000" dirty="0" smtClean="0"/>
              <a:t>SECOND</a:t>
            </a:r>
            <a:r>
              <a:rPr lang="en-US" sz="4000" dirty="0" smtClean="0">
                <a:solidFill>
                  <a:srgbClr val="FF0000"/>
                </a:solidFill>
              </a:rPr>
              <a:t> phase of Homework 1</a:t>
            </a:r>
            <a:endParaRPr lang="en-US" sz="4000" dirty="0">
              <a:solidFill>
                <a:srgbClr val="FF0000"/>
              </a:solidFill>
            </a:endParaRPr>
          </a:p>
        </p:txBody>
      </p:sp>
    </p:spTree>
    <p:extLst>
      <p:ext uri="{BB962C8B-B14F-4D97-AF65-F5344CB8AC3E}">
        <p14:creationId xmlns:p14="http://schemas.microsoft.com/office/powerpoint/2010/main" val="99698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787483"/>
          </a:xfrm>
          <a:solidFill>
            <a:srgbClr val="FFFF00"/>
          </a:solidFill>
        </p:spPr>
        <p:txBody>
          <a:bodyPr>
            <a:noAutofit/>
          </a:bodyPr>
          <a:lstStyle/>
          <a:p>
            <a:pPr algn="ctr"/>
            <a:r>
              <a:rPr lang="en-US" sz="3200" b="1" dirty="0" smtClean="0">
                <a:solidFill>
                  <a:srgbClr val="FF0000"/>
                </a:solidFill>
                <a:effectLst>
                  <a:outerShdw blurRad="38100" dist="38100" dir="2700000" algn="tl">
                    <a:srgbClr val="000000">
                      <a:alpha val="43137"/>
                    </a:srgbClr>
                  </a:outerShdw>
                </a:effectLst>
              </a:rPr>
              <a:t>Complete software for the second phase of the Homework 1 </a:t>
            </a:r>
            <a:br>
              <a:rPr lang="en-US" sz="3200" b="1" dirty="0" smtClean="0">
                <a:solidFill>
                  <a:srgbClr val="FF0000"/>
                </a:solidFill>
                <a:effectLst>
                  <a:outerShdw blurRad="38100" dist="38100" dir="2700000" algn="tl">
                    <a:srgbClr val="000000">
                      <a:alpha val="43137"/>
                    </a:srgbClr>
                  </a:outerShdw>
                </a:effectLst>
              </a:rPr>
            </a:br>
            <a:r>
              <a:rPr lang="en-US" sz="3200" b="1" dirty="0" smtClean="0">
                <a:solidFill>
                  <a:srgbClr val="FF0000"/>
                </a:solidFill>
                <a:effectLst>
                  <a:outerShdw blurRad="38100" dist="38100" dir="2700000" algn="tl">
                    <a:srgbClr val="000000">
                      <a:alpha val="43137"/>
                    </a:srgbClr>
                  </a:outerShdw>
                </a:effectLst>
              </a:rPr>
              <a:t>(minimum variant)</a:t>
            </a:r>
            <a:endParaRPr lang="en-US" sz="3200" b="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3978877" y="1397341"/>
            <a:ext cx="1355124" cy="12109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Kinect processing software (exist) </a:t>
            </a:r>
            <a:endParaRPr lang="en-US" dirty="0">
              <a:solidFill>
                <a:schemeClr val="tx1"/>
              </a:solidFill>
            </a:endParaRPr>
          </a:p>
        </p:txBody>
      </p:sp>
      <p:sp>
        <p:nvSpPr>
          <p:cNvPr id="5" name="Rectangle 4"/>
          <p:cNvSpPr/>
          <p:nvPr/>
        </p:nvSpPr>
        <p:spPr>
          <a:xfrm>
            <a:off x="2351903" y="1798937"/>
            <a:ext cx="963827" cy="407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Kinect </a:t>
            </a:r>
            <a:endParaRPr lang="en-US" dirty="0"/>
          </a:p>
        </p:txBody>
      </p:sp>
      <p:sp>
        <p:nvSpPr>
          <p:cNvPr id="6" name="Oval 5"/>
          <p:cNvSpPr/>
          <p:nvPr/>
        </p:nvSpPr>
        <p:spPr>
          <a:xfrm>
            <a:off x="135924" y="1544595"/>
            <a:ext cx="1544595" cy="87732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Human gestures</a:t>
            </a:r>
            <a:endParaRPr lang="en-US" dirty="0"/>
          </a:p>
        </p:txBody>
      </p:sp>
      <p:sp>
        <p:nvSpPr>
          <p:cNvPr id="7" name="Right Arrow 6"/>
          <p:cNvSpPr/>
          <p:nvPr/>
        </p:nvSpPr>
        <p:spPr>
          <a:xfrm>
            <a:off x="1680519" y="1900881"/>
            <a:ext cx="671384"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315730" y="1900881"/>
            <a:ext cx="671384"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52056" y="1377777"/>
            <a:ext cx="1355124" cy="121096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Convert to PPT instruction (exist) </a:t>
            </a:r>
            <a:endParaRPr lang="en-US" dirty="0">
              <a:solidFill>
                <a:schemeClr val="tx1"/>
              </a:solidFill>
            </a:endParaRPr>
          </a:p>
        </p:txBody>
      </p:sp>
      <p:sp>
        <p:nvSpPr>
          <p:cNvPr id="10" name="Right Arrow 9"/>
          <p:cNvSpPr/>
          <p:nvPr/>
        </p:nvSpPr>
        <p:spPr>
          <a:xfrm>
            <a:off x="5346358" y="1900881"/>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50883" y="1142954"/>
            <a:ext cx="1406608" cy="738664"/>
          </a:xfrm>
          <a:prstGeom prst="rect">
            <a:avLst/>
          </a:prstGeom>
          <a:noFill/>
        </p:spPr>
        <p:txBody>
          <a:bodyPr wrap="square" rtlCol="0">
            <a:spAutoFit/>
          </a:bodyPr>
          <a:lstStyle/>
          <a:p>
            <a:r>
              <a:rPr lang="en-US" sz="1400" dirty="0" smtClean="0"/>
              <a:t>Simulation of pressing PPT button</a:t>
            </a:r>
            <a:endParaRPr lang="en-US" sz="1400" dirty="0"/>
          </a:p>
        </p:txBody>
      </p:sp>
      <p:sp>
        <p:nvSpPr>
          <p:cNvPr id="12" name="Rectangle 11"/>
          <p:cNvSpPr/>
          <p:nvPr/>
        </p:nvSpPr>
        <p:spPr>
          <a:xfrm>
            <a:off x="9337593" y="1360271"/>
            <a:ext cx="1355124" cy="12109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PPT</a:t>
            </a:r>
            <a:endParaRPr lang="en-US" dirty="0">
              <a:solidFill>
                <a:schemeClr val="tx1"/>
              </a:solidFill>
            </a:endParaRPr>
          </a:p>
        </p:txBody>
      </p:sp>
      <p:sp>
        <p:nvSpPr>
          <p:cNvPr id="13" name="Right Arrow 12"/>
          <p:cNvSpPr/>
          <p:nvPr/>
        </p:nvSpPr>
        <p:spPr>
          <a:xfrm>
            <a:off x="8019538" y="1881313"/>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0705075" y="1397341"/>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10692717" y="1798935"/>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0692716" y="2254672"/>
            <a:ext cx="1305697"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816286" y="993343"/>
            <a:ext cx="811422" cy="369332"/>
          </a:xfrm>
          <a:prstGeom prst="rect">
            <a:avLst/>
          </a:prstGeom>
          <a:noFill/>
        </p:spPr>
        <p:txBody>
          <a:bodyPr wrap="square" rtlCol="0">
            <a:spAutoFit/>
          </a:bodyPr>
          <a:lstStyle/>
          <a:p>
            <a:r>
              <a:rPr lang="en-US" dirty="0" smtClean="0"/>
              <a:t>slide</a:t>
            </a:r>
            <a:endParaRPr lang="en-US" dirty="0"/>
          </a:p>
        </p:txBody>
      </p:sp>
      <p:sp>
        <p:nvSpPr>
          <p:cNvPr id="18" name="TextBox 17"/>
          <p:cNvSpPr txBox="1"/>
          <p:nvPr/>
        </p:nvSpPr>
        <p:spPr>
          <a:xfrm>
            <a:off x="10948089" y="1571062"/>
            <a:ext cx="811422" cy="369332"/>
          </a:xfrm>
          <a:prstGeom prst="rect">
            <a:avLst/>
          </a:prstGeom>
          <a:noFill/>
        </p:spPr>
        <p:txBody>
          <a:bodyPr wrap="square" rtlCol="0">
            <a:spAutoFit/>
          </a:bodyPr>
          <a:lstStyle/>
          <a:p>
            <a:r>
              <a:rPr lang="en-US" dirty="0" smtClean="0"/>
              <a:t>effects</a:t>
            </a:r>
            <a:endParaRPr lang="en-US" dirty="0"/>
          </a:p>
        </p:txBody>
      </p:sp>
      <p:sp>
        <p:nvSpPr>
          <p:cNvPr id="19" name="TextBox 18"/>
          <p:cNvSpPr txBox="1"/>
          <p:nvPr/>
        </p:nvSpPr>
        <p:spPr>
          <a:xfrm>
            <a:off x="11067541" y="1940394"/>
            <a:ext cx="930872" cy="369332"/>
          </a:xfrm>
          <a:prstGeom prst="rect">
            <a:avLst/>
          </a:prstGeom>
          <a:noFill/>
        </p:spPr>
        <p:txBody>
          <a:bodyPr wrap="square" rtlCol="0">
            <a:spAutoFit/>
          </a:bodyPr>
          <a:lstStyle/>
          <a:p>
            <a:r>
              <a:rPr lang="en-US" dirty="0" smtClean="0"/>
              <a:t>sounds</a:t>
            </a:r>
            <a:endParaRPr lang="en-US" dirty="0"/>
          </a:p>
        </p:txBody>
      </p:sp>
      <p:sp>
        <p:nvSpPr>
          <p:cNvPr id="20" name="Rectangle 19"/>
          <p:cNvSpPr/>
          <p:nvPr/>
        </p:nvSpPr>
        <p:spPr>
          <a:xfrm>
            <a:off x="6676771" y="3037701"/>
            <a:ext cx="2059456" cy="1210963"/>
          </a:xfrm>
          <a:prstGeom prst="rect">
            <a:avLst/>
          </a:prstGeom>
          <a:solidFill>
            <a:srgbClr val="FDA1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Fuzzy logic,</a:t>
            </a:r>
          </a:p>
          <a:p>
            <a:pPr algn="ctr"/>
            <a:r>
              <a:rPr lang="en-US" b="1" dirty="0" smtClean="0">
                <a:solidFill>
                  <a:schemeClr val="tx1"/>
                </a:solidFill>
                <a:effectLst>
                  <a:outerShdw blurRad="38100" dist="38100" dir="2700000" algn="tl">
                    <a:srgbClr val="000000">
                      <a:alpha val="43137"/>
                    </a:srgbClr>
                  </a:outerShdw>
                </a:effectLst>
              </a:rPr>
              <a:t>Boolean Logic,</a:t>
            </a:r>
          </a:p>
          <a:p>
            <a:pPr algn="ctr"/>
            <a:r>
              <a:rPr lang="en-US" b="1" dirty="0" smtClean="0">
                <a:solidFill>
                  <a:schemeClr val="tx1"/>
                </a:solidFill>
                <a:effectLst>
                  <a:outerShdw blurRad="38100" dist="38100" dir="2700000" algn="tl">
                    <a:srgbClr val="000000">
                      <a:alpha val="43137"/>
                    </a:srgbClr>
                  </a:outerShdw>
                </a:effectLst>
              </a:rPr>
              <a:t>Probabilistic logic</a:t>
            </a:r>
          </a:p>
        </p:txBody>
      </p:sp>
      <p:sp>
        <p:nvSpPr>
          <p:cNvPr id="21" name="Right Arrow 20"/>
          <p:cNvSpPr/>
          <p:nvPr/>
        </p:nvSpPr>
        <p:spPr>
          <a:xfrm>
            <a:off x="5869461" y="3116129"/>
            <a:ext cx="794952"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8736227" y="3227770"/>
            <a:ext cx="794952"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8730053" y="3748812"/>
            <a:ext cx="794952"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5857103" y="3947852"/>
            <a:ext cx="794952"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5400000">
            <a:off x="9025585" y="4074808"/>
            <a:ext cx="794952" cy="203887"/>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0800000">
            <a:off x="5857103" y="4438732"/>
            <a:ext cx="3610235" cy="192342"/>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6200000">
            <a:off x="5670939" y="4153282"/>
            <a:ext cx="582393" cy="259495"/>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461673" y="4069400"/>
            <a:ext cx="1859688" cy="369332"/>
          </a:xfrm>
          <a:prstGeom prst="rect">
            <a:avLst/>
          </a:prstGeom>
          <a:noFill/>
        </p:spPr>
        <p:txBody>
          <a:bodyPr wrap="square" rtlCol="0">
            <a:spAutoFit/>
          </a:bodyPr>
          <a:lstStyle/>
          <a:p>
            <a:r>
              <a:rPr lang="en-US" dirty="0" smtClean="0"/>
              <a:t>Feedback loop</a:t>
            </a:r>
            <a:endParaRPr lang="en-US" dirty="0"/>
          </a:p>
        </p:txBody>
      </p:sp>
      <p:sp>
        <p:nvSpPr>
          <p:cNvPr id="30" name="Rectangle 29"/>
          <p:cNvSpPr/>
          <p:nvPr/>
        </p:nvSpPr>
        <p:spPr>
          <a:xfrm>
            <a:off x="7329618" y="4364588"/>
            <a:ext cx="529279" cy="496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857491" y="5024088"/>
            <a:ext cx="1609458" cy="646331"/>
          </a:xfrm>
          <a:prstGeom prst="rect">
            <a:avLst/>
          </a:prstGeom>
          <a:noFill/>
        </p:spPr>
        <p:txBody>
          <a:bodyPr wrap="square" rtlCol="0">
            <a:spAutoFit/>
          </a:bodyPr>
          <a:lstStyle/>
          <a:p>
            <a:r>
              <a:rPr lang="en-US" dirty="0" smtClean="0"/>
              <a:t>Memory, fuzzy of </a:t>
            </a:r>
            <a:r>
              <a:rPr lang="en-US" dirty="0" err="1" smtClean="0"/>
              <a:t>boolean</a:t>
            </a:r>
            <a:endParaRPr lang="en-US" dirty="0"/>
          </a:p>
        </p:txBody>
      </p:sp>
      <p:sp>
        <p:nvSpPr>
          <p:cNvPr id="33" name="TextBox 32"/>
          <p:cNvSpPr txBox="1"/>
          <p:nvPr/>
        </p:nvSpPr>
        <p:spPr>
          <a:xfrm>
            <a:off x="9551778" y="3059744"/>
            <a:ext cx="2529016" cy="646331"/>
          </a:xfrm>
          <a:prstGeom prst="rect">
            <a:avLst/>
          </a:prstGeom>
          <a:noFill/>
        </p:spPr>
        <p:txBody>
          <a:bodyPr wrap="square" rtlCol="0">
            <a:spAutoFit/>
          </a:bodyPr>
          <a:lstStyle/>
          <a:p>
            <a:r>
              <a:rPr lang="en-US" dirty="0" smtClean="0"/>
              <a:t>Action of the robot (signals to motors)</a:t>
            </a:r>
            <a:endParaRPr lang="en-US" dirty="0"/>
          </a:p>
        </p:txBody>
      </p:sp>
      <p:sp>
        <p:nvSpPr>
          <p:cNvPr id="35" name="Right Arrow 34"/>
          <p:cNvSpPr/>
          <p:nvPr/>
        </p:nvSpPr>
        <p:spPr>
          <a:xfrm rot="5400000">
            <a:off x="5243640" y="2514340"/>
            <a:ext cx="1265025" cy="241989"/>
          </a:xfrm>
          <a:prstGeom prst="right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44843" y="5133707"/>
            <a:ext cx="4053018" cy="1477328"/>
          </a:xfrm>
          <a:prstGeom prst="rect">
            <a:avLst/>
          </a:prstGeom>
          <a:solidFill>
            <a:srgbClr val="FFFF00"/>
          </a:solidFill>
        </p:spPr>
        <p:txBody>
          <a:bodyPr wrap="square" rtlCol="0">
            <a:spAutoFit/>
          </a:bodyPr>
          <a:lstStyle/>
          <a:p>
            <a:r>
              <a:rPr lang="en-US" dirty="0" smtClean="0"/>
              <a:t>Part in pink is new.</a:t>
            </a:r>
          </a:p>
          <a:p>
            <a:r>
              <a:rPr lang="en-US" dirty="0" smtClean="0"/>
              <a:t>It can be written in any language, perhaps the easiest is to use the same language in which Kinect processing and conversion was written (color grey)</a:t>
            </a:r>
            <a:endParaRPr lang="en-US" dirty="0"/>
          </a:p>
        </p:txBody>
      </p:sp>
      <p:sp>
        <p:nvSpPr>
          <p:cNvPr id="41" name="Right Arrow 40"/>
          <p:cNvSpPr/>
          <p:nvPr/>
        </p:nvSpPr>
        <p:spPr>
          <a:xfrm rot="16200000">
            <a:off x="7284292" y="2734975"/>
            <a:ext cx="450026" cy="122541"/>
          </a:xfrm>
          <a:prstGeom prst="rightArrow">
            <a:avLst>
              <a:gd name="adj1" fmla="val 100000"/>
              <a:gd name="adj2" fmla="val 50000"/>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38404" y="2549850"/>
            <a:ext cx="1942579" cy="523220"/>
          </a:xfrm>
          <a:prstGeom prst="rect">
            <a:avLst/>
          </a:prstGeom>
          <a:noFill/>
        </p:spPr>
        <p:txBody>
          <a:bodyPr wrap="square" rtlCol="0">
            <a:spAutoFit/>
          </a:bodyPr>
          <a:lstStyle/>
          <a:p>
            <a:r>
              <a:rPr lang="en-US" sz="1400" dirty="0" smtClean="0"/>
              <a:t>Simulation of pressing PPT button</a:t>
            </a:r>
            <a:endParaRPr lang="en-US" sz="1400" dirty="0"/>
          </a:p>
        </p:txBody>
      </p:sp>
      <p:sp>
        <p:nvSpPr>
          <p:cNvPr id="3" name="Right Arrow 2"/>
          <p:cNvSpPr/>
          <p:nvPr/>
        </p:nvSpPr>
        <p:spPr>
          <a:xfrm rot="20573164">
            <a:off x="4601796" y="3732991"/>
            <a:ext cx="2072334" cy="161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881425" y="3266385"/>
            <a:ext cx="2128977" cy="1200329"/>
          </a:xfrm>
          <a:prstGeom prst="rect">
            <a:avLst/>
          </a:prstGeom>
          <a:noFill/>
        </p:spPr>
        <p:txBody>
          <a:bodyPr wrap="square" rtlCol="0">
            <a:spAutoFit/>
          </a:bodyPr>
          <a:lstStyle/>
          <a:p>
            <a:r>
              <a:rPr lang="en-US" i="1" dirty="0" smtClean="0"/>
              <a:t>State machine that describes the entire behavior of the robot and slides</a:t>
            </a:r>
            <a:endParaRPr lang="en-US" i="1" dirty="0"/>
          </a:p>
        </p:txBody>
      </p:sp>
    </p:spTree>
    <p:extLst>
      <p:ext uri="{BB962C8B-B14F-4D97-AF65-F5344CB8AC3E}">
        <p14:creationId xmlns:p14="http://schemas.microsoft.com/office/powerpoint/2010/main" val="400748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584" y="0"/>
            <a:ext cx="10515600" cy="840259"/>
          </a:xfrm>
          <a:solidFill>
            <a:srgbClr val="FFFF00"/>
          </a:solidFill>
        </p:spPr>
        <p:txBody>
          <a:bodyPr/>
          <a:lstStyle/>
          <a:p>
            <a:pPr algn="ctr"/>
            <a:r>
              <a:rPr lang="en-US" dirty="0" smtClean="0">
                <a:effectLst>
                  <a:outerShdw blurRad="38100" dist="38100" dir="2700000" algn="tl">
                    <a:srgbClr val="000000">
                      <a:alpha val="43137"/>
                    </a:srgbClr>
                  </a:outerShdw>
                </a:effectLst>
              </a:rPr>
              <a:t>Additional</a:t>
            </a:r>
            <a:r>
              <a:rPr lang="en-US" dirty="0" smtClean="0"/>
              <a:t> explanation</a:t>
            </a:r>
            <a:endParaRPr lang="en-US" dirty="0"/>
          </a:p>
        </p:txBody>
      </p:sp>
      <p:sp>
        <p:nvSpPr>
          <p:cNvPr id="3" name="Content Placeholder 2"/>
          <p:cNvSpPr>
            <a:spLocks noGrp="1"/>
          </p:cNvSpPr>
          <p:nvPr>
            <p:ph idx="1"/>
          </p:nvPr>
        </p:nvSpPr>
        <p:spPr>
          <a:xfrm>
            <a:off x="401595" y="1084220"/>
            <a:ext cx="10515600" cy="4351338"/>
          </a:xfrm>
        </p:spPr>
        <p:txBody>
          <a:bodyPr>
            <a:normAutofit fontScale="70000" lnSpcReduction="20000"/>
          </a:bodyPr>
          <a:lstStyle/>
          <a:p>
            <a:pPr marL="514350" indent="-514350">
              <a:buFont typeface="+mj-lt"/>
              <a:buAutoNum type="arabicPeriod"/>
            </a:pPr>
            <a:r>
              <a:rPr lang="en-US" dirty="0" smtClean="0"/>
              <a:t>Observe that the only input to a robot is Kinect.</a:t>
            </a:r>
          </a:p>
          <a:p>
            <a:pPr marL="514350" indent="-514350">
              <a:buFont typeface="+mj-lt"/>
              <a:buAutoNum type="arabicPeriod"/>
            </a:pPr>
            <a:r>
              <a:rPr lang="en-US" dirty="0" smtClean="0"/>
              <a:t>Thus the robot is controlled by one or more of the following</a:t>
            </a:r>
          </a:p>
          <a:p>
            <a:pPr marL="914400" lvl="1" indent="-457200">
              <a:buFont typeface="+mj-lt"/>
              <a:buAutoNum type="alphaLcPeriod"/>
            </a:pPr>
            <a:r>
              <a:rPr lang="en-US" dirty="0" smtClean="0"/>
              <a:t>Human gestures with arms</a:t>
            </a:r>
          </a:p>
          <a:p>
            <a:pPr marL="914400" lvl="1" indent="-457200">
              <a:buFont typeface="+mj-lt"/>
              <a:buAutoNum type="alphaLcPeriod"/>
            </a:pPr>
            <a:r>
              <a:rPr lang="en-US" dirty="0" smtClean="0"/>
              <a:t>Human gestures with ”skeleton”</a:t>
            </a:r>
          </a:p>
          <a:p>
            <a:pPr marL="914400" lvl="1" indent="-457200">
              <a:buFont typeface="+mj-lt"/>
              <a:buAutoNum type="alphaLcPeriod"/>
            </a:pPr>
            <a:r>
              <a:rPr lang="en-US" dirty="0" smtClean="0"/>
              <a:t>Human pressing buttons or using any “mechanical interface”</a:t>
            </a:r>
          </a:p>
          <a:p>
            <a:pPr marL="914400" lvl="1" indent="-457200">
              <a:buFont typeface="+mj-lt"/>
              <a:buAutoNum type="alphaLcPeriod"/>
            </a:pPr>
            <a:r>
              <a:rPr lang="en-US" dirty="0" smtClean="0"/>
              <a:t>Position of other robots as seen on Kinect.</a:t>
            </a:r>
          </a:p>
          <a:p>
            <a:pPr marL="914400" lvl="1" indent="-457200">
              <a:buFont typeface="+mj-lt"/>
              <a:buAutoNum type="alphaLcPeriod"/>
            </a:pPr>
            <a:r>
              <a:rPr lang="en-US" dirty="0" smtClean="0"/>
              <a:t>Position of people as seen by Kinect</a:t>
            </a:r>
          </a:p>
          <a:p>
            <a:pPr marL="914400" lvl="1" indent="-457200">
              <a:buFont typeface="+mj-lt"/>
              <a:buAutoNum type="alphaLcPeriod"/>
            </a:pPr>
            <a:r>
              <a:rPr lang="en-US" dirty="0" smtClean="0"/>
              <a:t>Quality of human motion in exercise, as evaluated by some objective criteria</a:t>
            </a:r>
          </a:p>
          <a:p>
            <a:pPr marL="914400" lvl="1" indent="-457200">
              <a:buFont typeface="+mj-lt"/>
              <a:buAutoNum type="alphaLcPeriod"/>
            </a:pPr>
            <a:r>
              <a:rPr lang="en-US" dirty="0" smtClean="0"/>
              <a:t>Any other idea taken from literature about uses of Kinect.</a:t>
            </a:r>
          </a:p>
          <a:p>
            <a:pPr marL="914400" lvl="1" indent="-457200">
              <a:buFont typeface="+mj-lt"/>
              <a:buAutoNum type="alphaLcPeriod"/>
            </a:pPr>
            <a:r>
              <a:rPr lang="en-US" dirty="0" smtClean="0"/>
              <a:t>Any of your ideas, be creative.!</a:t>
            </a:r>
          </a:p>
          <a:p>
            <a:pPr marL="914400" lvl="1" indent="-457200">
              <a:buFont typeface="+mj-lt"/>
              <a:buAutoNum type="alphaLcPeriod"/>
            </a:pPr>
            <a:r>
              <a:rPr lang="en-US" dirty="0" smtClean="0"/>
              <a:t>The robot can be physical :</a:t>
            </a:r>
          </a:p>
          <a:p>
            <a:pPr marL="1371600" lvl="2" indent="-457200">
              <a:buFont typeface="+mj-lt"/>
              <a:buAutoNum type="alphaLcPeriod"/>
            </a:pPr>
            <a:r>
              <a:rPr lang="en-US" dirty="0" smtClean="0"/>
              <a:t>any robot in the lab, </a:t>
            </a:r>
          </a:p>
          <a:p>
            <a:pPr marL="1371600" lvl="2" indent="-457200">
              <a:buFont typeface="+mj-lt"/>
              <a:buAutoNum type="alphaLcPeriod"/>
            </a:pPr>
            <a:r>
              <a:rPr lang="en-US" dirty="0" smtClean="0"/>
              <a:t>Lego robot on your own, </a:t>
            </a:r>
          </a:p>
          <a:p>
            <a:pPr marL="1371600" lvl="2" indent="-457200">
              <a:buFont typeface="+mj-lt"/>
              <a:buAutoNum type="alphaLcPeriod"/>
            </a:pPr>
            <a:r>
              <a:rPr lang="en-US" dirty="0" smtClean="0"/>
              <a:t>what you want.</a:t>
            </a:r>
          </a:p>
          <a:p>
            <a:pPr marL="914400" lvl="1" indent="-457200">
              <a:buFont typeface="+mj-lt"/>
              <a:buAutoNum type="alphaLcPeriod"/>
            </a:pPr>
            <a:r>
              <a:rPr lang="en-US" dirty="0" smtClean="0"/>
              <a:t>The robot can be simulated :</a:t>
            </a:r>
          </a:p>
          <a:p>
            <a:pPr marL="1371600" lvl="2" indent="-457200">
              <a:buFont typeface="+mj-lt"/>
              <a:buAutoNum type="alphaLcPeriod"/>
            </a:pPr>
            <a:r>
              <a:rPr lang="en-US" dirty="0" smtClean="0"/>
              <a:t>Simple ad hoc graphics like in </a:t>
            </a:r>
            <a:r>
              <a:rPr lang="en-US" dirty="0" err="1" smtClean="0"/>
              <a:t>Robo</a:t>
            </a:r>
            <a:r>
              <a:rPr lang="en-US" dirty="0" smtClean="0"/>
              <a:t>-Logo or Lego, turtle graphics.</a:t>
            </a:r>
          </a:p>
          <a:p>
            <a:pPr marL="1371600" lvl="2" indent="-457200">
              <a:buFont typeface="+mj-lt"/>
              <a:buAutoNum type="alphaLcPeriod"/>
            </a:pPr>
            <a:r>
              <a:rPr lang="en-US" dirty="0" smtClean="0"/>
              <a:t>Any existing software for simulating </a:t>
            </a:r>
            <a:r>
              <a:rPr lang="en-US" dirty="0" err="1" smtClean="0"/>
              <a:t>andvanced</a:t>
            </a:r>
            <a:r>
              <a:rPr lang="en-US" dirty="0" smtClean="0"/>
              <a:t> robots (needs some simple integration).</a:t>
            </a:r>
            <a:endParaRPr lang="en-US" dirty="0"/>
          </a:p>
        </p:txBody>
      </p:sp>
    </p:spTree>
    <p:extLst>
      <p:ext uri="{BB962C8B-B14F-4D97-AF65-F5344CB8AC3E}">
        <p14:creationId xmlns:p14="http://schemas.microsoft.com/office/powerpoint/2010/main" val="296976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039"/>
            <a:ext cx="10515600" cy="623416"/>
          </a:xfrm>
        </p:spPr>
        <p:txBody>
          <a:bodyPr>
            <a:normAutofit fontScale="90000"/>
          </a:bodyPr>
          <a:lstStyle/>
          <a:p>
            <a:pPr algn="ctr"/>
            <a:r>
              <a:rPr lang="en-US" dirty="0" smtClean="0"/>
              <a:t>Simplified State Machines of robot plays</a:t>
            </a:r>
            <a:endParaRPr lang="en-US" dirty="0"/>
          </a:p>
        </p:txBody>
      </p:sp>
      <p:sp>
        <p:nvSpPr>
          <p:cNvPr id="3" name="Content Placeholder 2"/>
          <p:cNvSpPr>
            <a:spLocks noGrp="1"/>
          </p:cNvSpPr>
          <p:nvPr>
            <p:ph idx="1"/>
          </p:nvPr>
        </p:nvSpPr>
        <p:spPr>
          <a:xfrm>
            <a:off x="459259" y="886512"/>
            <a:ext cx="4491681" cy="480970"/>
          </a:xfrm>
          <a:solidFill>
            <a:schemeClr val="bg2"/>
          </a:solidFill>
        </p:spPr>
        <p:txBody>
          <a:bodyPr>
            <a:normAutofit fontScale="85000" lnSpcReduction="10000"/>
          </a:bodyPr>
          <a:lstStyle/>
          <a:p>
            <a:pPr marL="0" indent="0">
              <a:buNone/>
            </a:pPr>
            <a:r>
              <a:rPr lang="en-US" dirty="0" smtClean="0"/>
              <a:t>M1. State Machine of Copernicus</a:t>
            </a:r>
            <a:endParaRPr lang="en-US" dirty="0"/>
          </a:p>
        </p:txBody>
      </p:sp>
      <p:sp>
        <p:nvSpPr>
          <p:cNvPr id="4" name="Content Placeholder 2"/>
          <p:cNvSpPr txBox="1">
            <a:spLocks/>
          </p:cNvSpPr>
          <p:nvPr/>
        </p:nvSpPr>
        <p:spPr>
          <a:xfrm>
            <a:off x="6271074" y="721607"/>
            <a:ext cx="4491681" cy="480970"/>
          </a:xfrm>
          <a:prstGeom prst="rect">
            <a:avLst/>
          </a:prstGeom>
          <a:solidFill>
            <a:schemeClr val="bg2"/>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M2. State Machine of Regular Linear play</a:t>
            </a:r>
            <a:endParaRPr lang="en-US" dirty="0"/>
          </a:p>
        </p:txBody>
      </p:sp>
      <p:sp>
        <p:nvSpPr>
          <p:cNvPr id="5" name="Oval 4"/>
          <p:cNvSpPr/>
          <p:nvPr/>
        </p:nvSpPr>
        <p:spPr>
          <a:xfrm>
            <a:off x="2290120" y="1545539"/>
            <a:ext cx="1153298" cy="733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Initial slide with questions</a:t>
            </a:r>
            <a:endParaRPr lang="en-US" sz="900" dirty="0"/>
          </a:p>
        </p:txBody>
      </p:sp>
      <p:sp>
        <p:nvSpPr>
          <p:cNvPr id="6" name="Oval 5"/>
          <p:cNvSpPr/>
          <p:nvPr/>
        </p:nvSpPr>
        <p:spPr>
          <a:xfrm>
            <a:off x="838200" y="3024231"/>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Slide with answer to question 1</a:t>
            </a:r>
            <a:endParaRPr lang="en-US" sz="1100" dirty="0">
              <a:solidFill>
                <a:srgbClr val="FF0000"/>
              </a:solidFill>
            </a:endParaRPr>
          </a:p>
        </p:txBody>
      </p:sp>
      <p:sp>
        <p:nvSpPr>
          <p:cNvPr id="7" name="Oval 6"/>
          <p:cNvSpPr/>
          <p:nvPr/>
        </p:nvSpPr>
        <p:spPr>
          <a:xfrm>
            <a:off x="2262791" y="3587440"/>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FF0000"/>
                </a:solidFill>
              </a:rPr>
              <a:t>Slide with answer to second question</a:t>
            </a:r>
            <a:endParaRPr lang="en-US" sz="900" dirty="0">
              <a:solidFill>
                <a:srgbClr val="FF0000"/>
              </a:solidFill>
            </a:endParaRPr>
          </a:p>
        </p:txBody>
      </p:sp>
      <p:sp>
        <p:nvSpPr>
          <p:cNvPr id="8" name="Oval 7"/>
          <p:cNvSpPr/>
          <p:nvPr/>
        </p:nvSpPr>
        <p:spPr>
          <a:xfrm>
            <a:off x="3797642" y="2925377"/>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FF0000"/>
                </a:solidFill>
              </a:rPr>
              <a:t>Answer to last question</a:t>
            </a:r>
            <a:endParaRPr lang="en-US" sz="1050" dirty="0">
              <a:solidFill>
                <a:srgbClr val="FF0000"/>
              </a:solidFill>
            </a:endParaRPr>
          </a:p>
        </p:txBody>
      </p:sp>
      <p:cxnSp>
        <p:nvCxnSpPr>
          <p:cNvPr id="11" name="Straight Arrow Connector 10"/>
          <p:cNvCxnSpPr>
            <a:stCxn id="5" idx="5"/>
            <a:endCxn id="8" idx="1"/>
          </p:cNvCxnSpPr>
          <p:nvPr/>
        </p:nvCxnSpPr>
        <p:spPr>
          <a:xfrm>
            <a:off x="3274521" y="2171337"/>
            <a:ext cx="692018" cy="8614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0"/>
          </p:cNvCxnSpPr>
          <p:nvPr/>
        </p:nvCxnSpPr>
        <p:spPr>
          <a:xfrm>
            <a:off x="2839440" y="2294100"/>
            <a:ext cx="0" cy="12933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98141" y="2097475"/>
            <a:ext cx="803190" cy="9682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2098597" y="1980922"/>
            <a:ext cx="2769965" cy="1347163"/>
          </a:xfrm>
          <a:prstGeom prst="arc">
            <a:avLst>
              <a:gd name="adj1" fmla="val 16200000"/>
              <a:gd name="adj2" fmla="val 90688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flipH="1">
            <a:off x="1029730" y="1867623"/>
            <a:ext cx="1838081" cy="1987685"/>
          </a:xfrm>
          <a:prstGeom prst="arc">
            <a:avLst>
              <a:gd name="adj1" fmla="val 15017683"/>
              <a:gd name="adj2" fmla="val 90688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064476" y="2281881"/>
            <a:ext cx="184888" cy="1293341"/>
          </a:xfrm>
          <a:custGeom>
            <a:avLst/>
            <a:gdLst>
              <a:gd name="connsiteX0" fmla="*/ 0 w 184888"/>
              <a:gd name="connsiteY0" fmla="*/ 1293341 h 1293341"/>
              <a:gd name="connsiteX1" fmla="*/ 164756 w 184888"/>
              <a:gd name="connsiteY1" fmla="*/ 1037968 h 1293341"/>
              <a:gd name="connsiteX2" fmla="*/ 181232 w 184888"/>
              <a:gd name="connsiteY2" fmla="*/ 864973 h 1293341"/>
              <a:gd name="connsiteX3" fmla="*/ 156519 w 184888"/>
              <a:gd name="connsiteY3" fmla="*/ 650789 h 1293341"/>
              <a:gd name="connsiteX4" fmla="*/ 115329 w 184888"/>
              <a:gd name="connsiteY4" fmla="*/ 428368 h 1293341"/>
              <a:gd name="connsiteX5" fmla="*/ 123567 w 184888"/>
              <a:gd name="connsiteY5" fmla="*/ 321276 h 1293341"/>
              <a:gd name="connsiteX6" fmla="*/ 57665 w 184888"/>
              <a:gd name="connsiteY6" fmla="*/ 131805 h 1293341"/>
              <a:gd name="connsiteX7" fmla="*/ 16475 w 184888"/>
              <a:gd name="connsiteY7" fmla="*/ 0 h 129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88" h="1293341">
                <a:moveTo>
                  <a:pt x="0" y="1293341"/>
                </a:moveTo>
                <a:cubicBezTo>
                  <a:pt x="67275" y="1201352"/>
                  <a:pt x="134551" y="1109363"/>
                  <a:pt x="164756" y="1037968"/>
                </a:cubicBezTo>
                <a:cubicBezTo>
                  <a:pt x="194961" y="966573"/>
                  <a:pt x="182605" y="929503"/>
                  <a:pt x="181232" y="864973"/>
                </a:cubicBezTo>
                <a:cubicBezTo>
                  <a:pt x="179859" y="800443"/>
                  <a:pt x="167503" y="723557"/>
                  <a:pt x="156519" y="650789"/>
                </a:cubicBezTo>
                <a:cubicBezTo>
                  <a:pt x="145535" y="578021"/>
                  <a:pt x="120821" y="483287"/>
                  <a:pt x="115329" y="428368"/>
                </a:cubicBezTo>
                <a:cubicBezTo>
                  <a:pt x="109837" y="373449"/>
                  <a:pt x="133178" y="370703"/>
                  <a:pt x="123567" y="321276"/>
                </a:cubicBezTo>
                <a:cubicBezTo>
                  <a:pt x="113956" y="271849"/>
                  <a:pt x="75514" y="185351"/>
                  <a:pt x="57665" y="131805"/>
                </a:cubicBezTo>
                <a:cubicBezTo>
                  <a:pt x="39816" y="78259"/>
                  <a:pt x="16475" y="0"/>
                  <a:pt x="16475"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3066305" y="3322656"/>
            <a:ext cx="280086" cy="127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0800000">
            <a:off x="4737443" y="2588876"/>
            <a:ext cx="280086" cy="127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0800000">
            <a:off x="895555" y="2873400"/>
            <a:ext cx="280086" cy="127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29329" y="2052504"/>
            <a:ext cx="866347" cy="523220"/>
          </a:xfrm>
          <a:prstGeom prst="rect">
            <a:avLst/>
          </a:prstGeom>
          <a:noFill/>
        </p:spPr>
        <p:txBody>
          <a:bodyPr wrap="square" rtlCol="0">
            <a:spAutoFit/>
          </a:bodyPr>
          <a:lstStyle/>
          <a:p>
            <a:r>
              <a:rPr lang="en-US" sz="1400" dirty="0" smtClean="0"/>
              <a:t>Clear button</a:t>
            </a:r>
            <a:endParaRPr lang="en-US" sz="1400" dirty="0"/>
          </a:p>
        </p:txBody>
      </p:sp>
      <p:sp>
        <p:nvSpPr>
          <p:cNvPr id="25" name="TextBox 24"/>
          <p:cNvSpPr txBox="1"/>
          <p:nvPr/>
        </p:nvSpPr>
        <p:spPr>
          <a:xfrm>
            <a:off x="3468575" y="2171337"/>
            <a:ext cx="866347" cy="430887"/>
          </a:xfrm>
          <a:prstGeom prst="rect">
            <a:avLst/>
          </a:prstGeom>
          <a:noFill/>
        </p:spPr>
        <p:txBody>
          <a:bodyPr wrap="square" rtlCol="0">
            <a:spAutoFit/>
          </a:bodyPr>
          <a:lstStyle/>
          <a:p>
            <a:r>
              <a:rPr lang="en-US" sz="1100" dirty="0" smtClean="0"/>
              <a:t>Question button</a:t>
            </a:r>
            <a:endParaRPr lang="en-US" sz="1100" dirty="0"/>
          </a:p>
        </p:txBody>
      </p:sp>
      <p:sp>
        <p:nvSpPr>
          <p:cNvPr id="26" name="Oval 25"/>
          <p:cNvSpPr/>
          <p:nvPr/>
        </p:nvSpPr>
        <p:spPr>
          <a:xfrm>
            <a:off x="3620530" y="3739975"/>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892378" y="3705703"/>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758545" y="3739975"/>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V="1">
            <a:off x="4099368" y="3658545"/>
            <a:ext cx="57665" cy="106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599569" y="1523078"/>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Slide with behavior 1</a:t>
            </a:r>
            <a:endParaRPr lang="en-US" sz="1100" dirty="0">
              <a:solidFill>
                <a:srgbClr val="FF0000"/>
              </a:solidFill>
            </a:endParaRPr>
          </a:p>
        </p:txBody>
      </p:sp>
      <p:sp>
        <p:nvSpPr>
          <p:cNvPr id="31" name="Oval 30"/>
          <p:cNvSpPr/>
          <p:nvPr/>
        </p:nvSpPr>
        <p:spPr>
          <a:xfrm>
            <a:off x="7024713" y="1507685"/>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Slide with behavior 2</a:t>
            </a:r>
            <a:endParaRPr lang="en-US" sz="1100" dirty="0">
              <a:solidFill>
                <a:srgbClr val="FF0000"/>
              </a:solidFill>
            </a:endParaRPr>
          </a:p>
        </p:txBody>
      </p:sp>
      <p:sp>
        <p:nvSpPr>
          <p:cNvPr id="32" name="Oval 31"/>
          <p:cNvSpPr/>
          <p:nvPr/>
        </p:nvSpPr>
        <p:spPr>
          <a:xfrm>
            <a:off x="8449857" y="1472810"/>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Slide with behavior 3</a:t>
            </a:r>
            <a:endParaRPr lang="en-US" sz="1100" dirty="0">
              <a:solidFill>
                <a:srgbClr val="FF0000"/>
              </a:solidFill>
            </a:endParaRPr>
          </a:p>
        </p:txBody>
      </p:sp>
      <p:sp>
        <p:nvSpPr>
          <p:cNvPr id="33" name="Oval 32"/>
          <p:cNvSpPr/>
          <p:nvPr/>
        </p:nvSpPr>
        <p:spPr>
          <a:xfrm>
            <a:off x="10316641" y="1460452"/>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Slide with last behavior</a:t>
            </a:r>
            <a:endParaRPr lang="en-US" sz="1100" dirty="0">
              <a:solidFill>
                <a:srgbClr val="FF0000"/>
              </a:solidFill>
            </a:endParaRPr>
          </a:p>
        </p:txBody>
      </p:sp>
      <p:cxnSp>
        <p:nvCxnSpPr>
          <p:cNvPr id="34" name="Straight Arrow Connector 33"/>
          <p:cNvCxnSpPr>
            <a:endCxn id="31" idx="2"/>
          </p:cNvCxnSpPr>
          <p:nvPr/>
        </p:nvCxnSpPr>
        <p:spPr>
          <a:xfrm>
            <a:off x="6742781" y="1844058"/>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178011" y="1821098"/>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9537000" y="1693037"/>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034709" y="1821097"/>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9808970" y="1612858"/>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0080818" y="1578586"/>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946985" y="1612858"/>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V="1">
            <a:off x="10185818" y="1548104"/>
            <a:ext cx="57665" cy="106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483852" y="4456670"/>
            <a:ext cx="2397216" cy="646331"/>
          </a:xfrm>
          <a:prstGeom prst="rect">
            <a:avLst/>
          </a:prstGeom>
          <a:noFill/>
        </p:spPr>
        <p:txBody>
          <a:bodyPr wrap="square" rtlCol="0">
            <a:spAutoFit/>
          </a:bodyPr>
          <a:lstStyle/>
          <a:p>
            <a:r>
              <a:rPr lang="en-US" dirty="0" smtClean="0"/>
              <a:t>This is model of simple question answering</a:t>
            </a:r>
            <a:endParaRPr lang="en-US" dirty="0"/>
          </a:p>
        </p:txBody>
      </p:sp>
      <p:sp>
        <p:nvSpPr>
          <p:cNvPr id="44" name="TextBox 43"/>
          <p:cNvSpPr txBox="1"/>
          <p:nvPr/>
        </p:nvSpPr>
        <p:spPr>
          <a:xfrm>
            <a:off x="5851508" y="2671147"/>
            <a:ext cx="4953000" cy="646331"/>
          </a:xfrm>
          <a:prstGeom prst="rect">
            <a:avLst/>
          </a:prstGeom>
          <a:noFill/>
        </p:spPr>
        <p:txBody>
          <a:bodyPr wrap="square" rtlCol="0">
            <a:spAutoFit/>
          </a:bodyPr>
          <a:lstStyle/>
          <a:p>
            <a:r>
              <a:rPr lang="en-US" dirty="0" smtClean="0"/>
              <a:t>This is model of simple linear play like in standard theatre and Great Quantum Debate play</a:t>
            </a:r>
            <a:endParaRPr lang="en-US" dirty="0"/>
          </a:p>
        </p:txBody>
      </p:sp>
      <p:sp>
        <p:nvSpPr>
          <p:cNvPr id="45" name="Rectangle 44"/>
          <p:cNvSpPr/>
          <p:nvPr/>
        </p:nvSpPr>
        <p:spPr>
          <a:xfrm>
            <a:off x="69587" y="746407"/>
            <a:ext cx="5386983" cy="43813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527589" y="670768"/>
            <a:ext cx="6248711" cy="26573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542467" y="3490338"/>
            <a:ext cx="6435349" cy="323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2"/>
          <p:cNvSpPr txBox="1">
            <a:spLocks/>
          </p:cNvSpPr>
          <p:nvPr/>
        </p:nvSpPr>
        <p:spPr>
          <a:xfrm>
            <a:off x="5703973" y="3575222"/>
            <a:ext cx="6072327" cy="280086"/>
          </a:xfrm>
          <a:prstGeom prst="rect">
            <a:avLst/>
          </a:prstGeom>
          <a:solidFill>
            <a:schemeClr val="bg2"/>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Combined M1 and M2. Answer to a question is a Regular Linear play</a:t>
            </a:r>
            <a:endParaRPr lang="en-US" dirty="0"/>
          </a:p>
        </p:txBody>
      </p:sp>
      <p:sp>
        <p:nvSpPr>
          <p:cNvPr id="49" name="Oval 48"/>
          <p:cNvSpPr/>
          <p:nvPr/>
        </p:nvSpPr>
        <p:spPr>
          <a:xfrm>
            <a:off x="7137791" y="3962919"/>
            <a:ext cx="928453" cy="539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smtClean="0"/>
              <a:t>Initial slide with questions</a:t>
            </a:r>
            <a:endParaRPr lang="en-US" sz="400" dirty="0"/>
          </a:p>
        </p:txBody>
      </p:sp>
      <p:sp>
        <p:nvSpPr>
          <p:cNvPr id="50" name="Oval 49"/>
          <p:cNvSpPr/>
          <p:nvPr/>
        </p:nvSpPr>
        <p:spPr>
          <a:xfrm>
            <a:off x="5968935" y="5051436"/>
            <a:ext cx="928453" cy="53971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rgbClr val="FF0000"/>
                </a:solidFill>
              </a:rPr>
              <a:t>Slide with answer to question 1</a:t>
            </a:r>
            <a:endParaRPr lang="en-US" sz="700" dirty="0">
              <a:solidFill>
                <a:srgbClr val="FF0000"/>
              </a:solidFill>
            </a:endParaRPr>
          </a:p>
        </p:txBody>
      </p:sp>
      <p:sp>
        <p:nvSpPr>
          <p:cNvPr id="51" name="Oval 50"/>
          <p:cNvSpPr/>
          <p:nvPr/>
        </p:nvSpPr>
        <p:spPr>
          <a:xfrm>
            <a:off x="7115790" y="5466034"/>
            <a:ext cx="928453" cy="53971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rgbClr val="FF0000"/>
                </a:solidFill>
              </a:rPr>
              <a:t>Slide with answer to second question</a:t>
            </a:r>
            <a:endParaRPr lang="en-US" sz="700" dirty="0">
              <a:solidFill>
                <a:srgbClr val="FF0000"/>
              </a:solidFill>
            </a:endParaRPr>
          </a:p>
        </p:txBody>
      </p:sp>
      <p:sp>
        <p:nvSpPr>
          <p:cNvPr id="52" name="Oval 51"/>
          <p:cNvSpPr/>
          <p:nvPr/>
        </p:nvSpPr>
        <p:spPr>
          <a:xfrm>
            <a:off x="8351410" y="4978666"/>
            <a:ext cx="928453" cy="53971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FF0000"/>
                </a:solidFill>
              </a:rPr>
              <a:t>Answer to last question</a:t>
            </a:r>
            <a:endParaRPr lang="en-US" sz="800" dirty="0">
              <a:solidFill>
                <a:srgbClr val="FF0000"/>
              </a:solidFill>
            </a:endParaRPr>
          </a:p>
        </p:txBody>
      </p:sp>
      <p:cxnSp>
        <p:nvCxnSpPr>
          <p:cNvPr id="53" name="Straight Arrow Connector 52"/>
          <p:cNvCxnSpPr>
            <a:stCxn id="49" idx="5"/>
            <a:endCxn id="52" idx="1"/>
          </p:cNvCxnSpPr>
          <p:nvPr/>
        </p:nvCxnSpPr>
        <p:spPr>
          <a:xfrm>
            <a:off x="7930276" y="4423591"/>
            <a:ext cx="557103" cy="634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1" idx="0"/>
          </p:cNvCxnSpPr>
          <p:nvPr/>
        </p:nvCxnSpPr>
        <p:spPr>
          <a:xfrm>
            <a:off x="7580017" y="4513961"/>
            <a:ext cx="0" cy="9520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6580719" y="4369218"/>
            <a:ext cx="646602" cy="7127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6" name="Arc 55"/>
          <p:cNvSpPr/>
          <p:nvPr/>
        </p:nvSpPr>
        <p:spPr>
          <a:xfrm>
            <a:off x="6983607" y="4017561"/>
            <a:ext cx="4862404" cy="2233187"/>
          </a:xfrm>
          <a:prstGeom prst="arc">
            <a:avLst>
              <a:gd name="adj1" fmla="val 12852281"/>
              <a:gd name="adj2" fmla="val 90688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57" name="Arc 56"/>
          <p:cNvSpPr/>
          <p:nvPr/>
        </p:nvSpPr>
        <p:spPr>
          <a:xfrm flipH="1">
            <a:off x="6123125" y="4200016"/>
            <a:ext cx="1479732" cy="1463205"/>
          </a:xfrm>
          <a:prstGeom prst="arc">
            <a:avLst>
              <a:gd name="adj1" fmla="val 15017683"/>
              <a:gd name="adj2" fmla="val 90688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58" name="Freeform 57"/>
          <p:cNvSpPr/>
          <p:nvPr/>
        </p:nvSpPr>
        <p:spPr>
          <a:xfrm>
            <a:off x="7761180" y="4504966"/>
            <a:ext cx="148843" cy="952074"/>
          </a:xfrm>
          <a:custGeom>
            <a:avLst/>
            <a:gdLst>
              <a:gd name="connsiteX0" fmla="*/ 0 w 184888"/>
              <a:gd name="connsiteY0" fmla="*/ 1293341 h 1293341"/>
              <a:gd name="connsiteX1" fmla="*/ 164756 w 184888"/>
              <a:gd name="connsiteY1" fmla="*/ 1037968 h 1293341"/>
              <a:gd name="connsiteX2" fmla="*/ 181232 w 184888"/>
              <a:gd name="connsiteY2" fmla="*/ 864973 h 1293341"/>
              <a:gd name="connsiteX3" fmla="*/ 156519 w 184888"/>
              <a:gd name="connsiteY3" fmla="*/ 650789 h 1293341"/>
              <a:gd name="connsiteX4" fmla="*/ 115329 w 184888"/>
              <a:gd name="connsiteY4" fmla="*/ 428368 h 1293341"/>
              <a:gd name="connsiteX5" fmla="*/ 123567 w 184888"/>
              <a:gd name="connsiteY5" fmla="*/ 321276 h 1293341"/>
              <a:gd name="connsiteX6" fmla="*/ 57665 w 184888"/>
              <a:gd name="connsiteY6" fmla="*/ 131805 h 1293341"/>
              <a:gd name="connsiteX7" fmla="*/ 16475 w 184888"/>
              <a:gd name="connsiteY7" fmla="*/ 0 h 129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88" h="1293341">
                <a:moveTo>
                  <a:pt x="0" y="1293341"/>
                </a:moveTo>
                <a:cubicBezTo>
                  <a:pt x="67275" y="1201352"/>
                  <a:pt x="134551" y="1109363"/>
                  <a:pt x="164756" y="1037968"/>
                </a:cubicBezTo>
                <a:cubicBezTo>
                  <a:pt x="194961" y="966573"/>
                  <a:pt x="182605" y="929503"/>
                  <a:pt x="181232" y="864973"/>
                </a:cubicBezTo>
                <a:cubicBezTo>
                  <a:pt x="179859" y="800443"/>
                  <a:pt x="167503" y="723557"/>
                  <a:pt x="156519" y="650789"/>
                </a:cubicBezTo>
                <a:cubicBezTo>
                  <a:pt x="145535" y="578021"/>
                  <a:pt x="120821" y="483287"/>
                  <a:pt x="115329" y="428368"/>
                </a:cubicBezTo>
                <a:cubicBezTo>
                  <a:pt x="109837" y="373449"/>
                  <a:pt x="133178" y="370703"/>
                  <a:pt x="123567" y="321276"/>
                </a:cubicBezTo>
                <a:cubicBezTo>
                  <a:pt x="113956" y="271849"/>
                  <a:pt x="75514" y="185351"/>
                  <a:pt x="57665" y="131805"/>
                </a:cubicBezTo>
                <a:cubicBezTo>
                  <a:pt x="39816" y="78259"/>
                  <a:pt x="16475" y="0"/>
                  <a:pt x="16475"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9" name="Right Arrow 58"/>
          <p:cNvSpPr/>
          <p:nvPr/>
        </p:nvSpPr>
        <p:spPr>
          <a:xfrm rot="10800000">
            <a:off x="7762653" y="5271117"/>
            <a:ext cx="225481" cy="93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1" name="Right Arrow 60"/>
          <p:cNvSpPr/>
          <p:nvPr/>
        </p:nvSpPr>
        <p:spPr>
          <a:xfrm rot="10800000">
            <a:off x="6015108" y="4940404"/>
            <a:ext cx="225481" cy="93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2" name="TextBox 61"/>
          <p:cNvSpPr txBox="1"/>
          <p:nvPr/>
        </p:nvSpPr>
        <p:spPr>
          <a:xfrm>
            <a:off x="8086497" y="4423591"/>
            <a:ext cx="697446" cy="307777"/>
          </a:xfrm>
          <a:prstGeom prst="rect">
            <a:avLst/>
          </a:prstGeom>
          <a:noFill/>
        </p:spPr>
        <p:txBody>
          <a:bodyPr wrap="square" rtlCol="0">
            <a:spAutoFit/>
          </a:bodyPr>
          <a:lstStyle/>
          <a:p>
            <a:r>
              <a:rPr lang="en-US" sz="700" dirty="0" smtClean="0"/>
              <a:t>Question button</a:t>
            </a:r>
            <a:endParaRPr lang="en-US" sz="700" dirty="0"/>
          </a:p>
        </p:txBody>
      </p:sp>
      <p:sp>
        <p:nvSpPr>
          <p:cNvPr id="63" name="Oval 62"/>
          <p:cNvSpPr/>
          <p:nvPr/>
        </p:nvSpPr>
        <p:spPr>
          <a:xfrm>
            <a:off x="8208827" y="5578320"/>
            <a:ext cx="56370" cy="33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Oval 63"/>
          <p:cNvSpPr/>
          <p:nvPr/>
        </p:nvSpPr>
        <p:spPr>
          <a:xfrm>
            <a:off x="8427676" y="5553092"/>
            <a:ext cx="56370" cy="33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5" name="Oval 64"/>
          <p:cNvSpPr/>
          <p:nvPr/>
        </p:nvSpPr>
        <p:spPr>
          <a:xfrm>
            <a:off x="8319935" y="5578320"/>
            <a:ext cx="56370" cy="33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6" name="Oval 65"/>
          <p:cNvSpPr/>
          <p:nvPr/>
        </p:nvSpPr>
        <p:spPr>
          <a:xfrm flipV="1">
            <a:off x="8594312" y="5518377"/>
            <a:ext cx="46423" cy="78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7" name="TextBox 66"/>
          <p:cNvSpPr txBox="1"/>
          <p:nvPr/>
        </p:nvSpPr>
        <p:spPr>
          <a:xfrm>
            <a:off x="6488712" y="6105905"/>
            <a:ext cx="1929859" cy="430887"/>
          </a:xfrm>
          <a:prstGeom prst="rect">
            <a:avLst/>
          </a:prstGeom>
          <a:noFill/>
        </p:spPr>
        <p:txBody>
          <a:bodyPr wrap="square" rtlCol="0">
            <a:spAutoFit/>
          </a:bodyPr>
          <a:lstStyle/>
          <a:p>
            <a:r>
              <a:rPr lang="en-US" sz="1050" dirty="0" smtClean="0"/>
              <a:t>This is model of simple question answering</a:t>
            </a:r>
            <a:endParaRPr lang="en-US" sz="1050" dirty="0"/>
          </a:p>
        </p:txBody>
      </p:sp>
      <p:grpSp>
        <p:nvGrpSpPr>
          <p:cNvPr id="81" name="Group 80"/>
          <p:cNvGrpSpPr/>
          <p:nvPr/>
        </p:nvGrpSpPr>
        <p:grpSpPr>
          <a:xfrm>
            <a:off x="8539110" y="5717356"/>
            <a:ext cx="3237190" cy="550750"/>
            <a:chOff x="5686755" y="4020333"/>
            <a:chExt cx="5870370" cy="795794"/>
          </a:xfrm>
        </p:grpSpPr>
        <p:sp>
          <p:nvSpPr>
            <p:cNvPr id="69" name="Oval 68"/>
            <p:cNvSpPr/>
            <p:nvPr/>
          </p:nvSpPr>
          <p:spPr>
            <a:xfrm>
              <a:off x="5686755" y="4082959"/>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rgbClr val="FF0000"/>
                  </a:solidFill>
                </a:rPr>
                <a:t>Slide with behavior 1</a:t>
              </a:r>
              <a:endParaRPr lang="en-US" sz="500" dirty="0">
                <a:solidFill>
                  <a:srgbClr val="FF0000"/>
                </a:solidFill>
              </a:endParaRPr>
            </a:p>
          </p:txBody>
        </p:sp>
        <p:sp>
          <p:nvSpPr>
            <p:cNvPr id="70" name="Oval 69"/>
            <p:cNvSpPr/>
            <p:nvPr/>
          </p:nvSpPr>
          <p:spPr>
            <a:xfrm>
              <a:off x="7111899" y="4067566"/>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rgbClr val="FF0000"/>
                  </a:solidFill>
                </a:rPr>
                <a:t>Slide with behavior 2</a:t>
              </a:r>
              <a:endParaRPr lang="en-US" sz="500" dirty="0">
                <a:solidFill>
                  <a:srgbClr val="FF0000"/>
                </a:solidFill>
              </a:endParaRPr>
            </a:p>
          </p:txBody>
        </p:sp>
        <p:sp>
          <p:nvSpPr>
            <p:cNvPr id="71" name="Oval 70"/>
            <p:cNvSpPr/>
            <p:nvPr/>
          </p:nvSpPr>
          <p:spPr>
            <a:xfrm>
              <a:off x="8537043" y="4032691"/>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rgbClr val="FF0000"/>
                  </a:solidFill>
                </a:rPr>
                <a:t>Slide with behavior 3</a:t>
              </a:r>
              <a:endParaRPr lang="en-US" sz="500" dirty="0">
                <a:solidFill>
                  <a:srgbClr val="FF0000"/>
                </a:solidFill>
              </a:endParaRPr>
            </a:p>
          </p:txBody>
        </p:sp>
        <p:sp>
          <p:nvSpPr>
            <p:cNvPr id="72" name="Oval 71"/>
            <p:cNvSpPr/>
            <p:nvPr/>
          </p:nvSpPr>
          <p:spPr>
            <a:xfrm>
              <a:off x="10403827" y="4020333"/>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rgbClr val="FF0000"/>
                  </a:solidFill>
                </a:rPr>
                <a:t>Slide with last behavior</a:t>
              </a:r>
              <a:endParaRPr lang="en-US" sz="500" dirty="0">
                <a:solidFill>
                  <a:srgbClr val="FF0000"/>
                </a:solidFill>
              </a:endParaRPr>
            </a:p>
          </p:txBody>
        </p:sp>
        <p:cxnSp>
          <p:nvCxnSpPr>
            <p:cNvPr id="73" name="Straight Arrow Connector 72"/>
            <p:cNvCxnSpPr>
              <a:endCxn id="70" idx="2"/>
            </p:cNvCxnSpPr>
            <p:nvPr/>
          </p:nvCxnSpPr>
          <p:spPr>
            <a:xfrm>
              <a:off x="6829967" y="4403939"/>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8265197" y="4380979"/>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624186" y="4252918"/>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0121895" y="4380978"/>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9896156" y="4172739"/>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Oval 77"/>
            <p:cNvSpPr/>
            <p:nvPr/>
          </p:nvSpPr>
          <p:spPr>
            <a:xfrm>
              <a:off x="10168004" y="4138467"/>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Oval 78"/>
            <p:cNvSpPr/>
            <p:nvPr/>
          </p:nvSpPr>
          <p:spPr>
            <a:xfrm>
              <a:off x="10034171" y="4172739"/>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Oval 79"/>
            <p:cNvSpPr/>
            <p:nvPr/>
          </p:nvSpPr>
          <p:spPr>
            <a:xfrm flipV="1">
              <a:off x="10273004" y="4107985"/>
              <a:ext cx="57665" cy="106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cxnSp>
        <p:nvCxnSpPr>
          <p:cNvPr id="82" name="Straight Arrow Connector 81"/>
          <p:cNvCxnSpPr>
            <a:endCxn id="69" idx="0"/>
          </p:cNvCxnSpPr>
          <p:nvPr/>
        </p:nvCxnSpPr>
        <p:spPr>
          <a:xfrm>
            <a:off x="8790643" y="5530681"/>
            <a:ext cx="66458" cy="2300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95555" y="5546390"/>
            <a:ext cx="3417510" cy="646331"/>
          </a:xfrm>
          <a:prstGeom prst="rect">
            <a:avLst/>
          </a:prstGeom>
          <a:noFill/>
        </p:spPr>
        <p:txBody>
          <a:bodyPr wrap="square" rtlCol="0">
            <a:spAutoFit/>
          </a:bodyPr>
          <a:lstStyle/>
          <a:p>
            <a:r>
              <a:rPr lang="en-US" dirty="0" smtClean="0"/>
              <a:t>Other combinations are of course possible</a:t>
            </a:r>
            <a:endParaRPr lang="en-US" dirty="0"/>
          </a:p>
        </p:txBody>
      </p:sp>
    </p:spTree>
    <p:extLst>
      <p:ext uri="{BB962C8B-B14F-4D97-AF65-F5344CB8AC3E}">
        <p14:creationId xmlns:p14="http://schemas.microsoft.com/office/powerpoint/2010/main" val="419750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039"/>
            <a:ext cx="10515600" cy="623416"/>
          </a:xfrm>
        </p:spPr>
        <p:txBody>
          <a:bodyPr>
            <a:normAutofit fontScale="90000"/>
          </a:bodyPr>
          <a:lstStyle/>
          <a:p>
            <a:pPr algn="ctr"/>
            <a:r>
              <a:rPr lang="en-US" dirty="0" smtClean="0"/>
              <a:t>Simplified State Machines of robot plays</a:t>
            </a:r>
            <a:endParaRPr lang="en-US" dirty="0"/>
          </a:p>
        </p:txBody>
      </p:sp>
      <p:sp>
        <p:nvSpPr>
          <p:cNvPr id="3" name="Content Placeholder 2"/>
          <p:cNvSpPr>
            <a:spLocks noGrp="1"/>
          </p:cNvSpPr>
          <p:nvPr>
            <p:ph idx="1"/>
          </p:nvPr>
        </p:nvSpPr>
        <p:spPr>
          <a:xfrm>
            <a:off x="459259" y="886512"/>
            <a:ext cx="4491681" cy="480970"/>
          </a:xfrm>
          <a:solidFill>
            <a:schemeClr val="bg2"/>
          </a:solidFill>
        </p:spPr>
        <p:txBody>
          <a:bodyPr>
            <a:normAutofit fontScale="85000" lnSpcReduction="10000"/>
          </a:bodyPr>
          <a:lstStyle/>
          <a:p>
            <a:pPr marL="0" indent="0">
              <a:buNone/>
            </a:pPr>
            <a:r>
              <a:rPr lang="en-US" dirty="0" smtClean="0"/>
              <a:t>M1. State Machine of Copernicus</a:t>
            </a:r>
            <a:endParaRPr lang="en-US" dirty="0"/>
          </a:p>
        </p:txBody>
      </p:sp>
      <p:sp>
        <p:nvSpPr>
          <p:cNvPr id="4" name="Content Placeholder 2"/>
          <p:cNvSpPr txBox="1">
            <a:spLocks/>
          </p:cNvSpPr>
          <p:nvPr/>
        </p:nvSpPr>
        <p:spPr>
          <a:xfrm>
            <a:off x="6271074" y="721607"/>
            <a:ext cx="4491681" cy="480970"/>
          </a:xfrm>
          <a:prstGeom prst="rect">
            <a:avLst/>
          </a:prstGeom>
          <a:solidFill>
            <a:schemeClr val="bg2"/>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M2. State Machine of Regular Linear play</a:t>
            </a:r>
            <a:endParaRPr lang="en-US" dirty="0"/>
          </a:p>
        </p:txBody>
      </p:sp>
      <p:sp>
        <p:nvSpPr>
          <p:cNvPr id="5" name="Oval 4"/>
          <p:cNvSpPr/>
          <p:nvPr/>
        </p:nvSpPr>
        <p:spPr>
          <a:xfrm>
            <a:off x="2290120" y="1545539"/>
            <a:ext cx="1153298" cy="733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Initial slide with questions</a:t>
            </a:r>
            <a:endParaRPr lang="en-US" sz="900" dirty="0"/>
          </a:p>
        </p:txBody>
      </p:sp>
      <p:sp>
        <p:nvSpPr>
          <p:cNvPr id="6" name="Oval 5"/>
          <p:cNvSpPr/>
          <p:nvPr/>
        </p:nvSpPr>
        <p:spPr>
          <a:xfrm>
            <a:off x="838200" y="3024231"/>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Slide with answer to question 1</a:t>
            </a:r>
            <a:endParaRPr lang="en-US" sz="1100" dirty="0">
              <a:solidFill>
                <a:srgbClr val="FF0000"/>
              </a:solidFill>
            </a:endParaRPr>
          </a:p>
        </p:txBody>
      </p:sp>
      <p:sp>
        <p:nvSpPr>
          <p:cNvPr id="7" name="Oval 6"/>
          <p:cNvSpPr/>
          <p:nvPr/>
        </p:nvSpPr>
        <p:spPr>
          <a:xfrm>
            <a:off x="2262791" y="3587440"/>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FF0000"/>
                </a:solidFill>
              </a:rPr>
              <a:t>Slide with answer to second question</a:t>
            </a:r>
            <a:endParaRPr lang="en-US" sz="900" dirty="0">
              <a:solidFill>
                <a:srgbClr val="FF0000"/>
              </a:solidFill>
            </a:endParaRPr>
          </a:p>
        </p:txBody>
      </p:sp>
      <p:sp>
        <p:nvSpPr>
          <p:cNvPr id="8" name="Oval 7"/>
          <p:cNvSpPr/>
          <p:nvPr/>
        </p:nvSpPr>
        <p:spPr>
          <a:xfrm>
            <a:off x="3797642" y="2925377"/>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FF0000"/>
                </a:solidFill>
              </a:rPr>
              <a:t>Answer to last question</a:t>
            </a:r>
            <a:endParaRPr lang="en-US" sz="1050" dirty="0">
              <a:solidFill>
                <a:srgbClr val="FF0000"/>
              </a:solidFill>
            </a:endParaRPr>
          </a:p>
        </p:txBody>
      </p:sp>
      <p:cxnSp>
        <p:nvCxnSpPr>
          <p:cNvPr id="11" name="Straight Arrow Connector 10"/>
          <p:cNvCxnSpPr>
            <a:stCxn id="5" idx="5"/>
            <a:endCxn id="8" idx="1"/>
          </p:cNvCxnSpPr>
          <p:nvPr/>
        </p:nvCxnSpPr>
        <p:spPr>
          <a:xfrm>
            <a:off x="3274521" y="2171337"/>
            <a:ext cx="692018" cy="8614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0"/>
          </p:cNvCxnSpPr>
          <p:nvPr/>
        </p:nvCxnSpPr>
        <p:spPr>
          <a:xfrm>
            <a:off x="2839440" y="2294100"/>
            <a:ext cx="0" cy="12933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98141" y="2097475"/>
            <a:ext cx="803190" cy="9682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2098597" y="1980922"/>
            <a:ext cx="2769965" cy="1347163"/>
          </a:xfrm>
          <a:prstGeom prst="arc">
            <a:avLst>
              <a:gd name="adj1" fmla="val 16200000"/>
              <a:gd name="adj2" fmla="val 90688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flipH="1">
            <a:off x="1029730" y="1867623"/>
            <a:ext cx="1838081" cy="1987685"/>
          </a:xfrm>
          <a:prstGeom prst="arc">
            <a:avLst>
              <a:gd name="adj1" fmla="val 15017683"/>
              <a:gd name="adj2" fmla="val 90688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3064476" y="2281881"/>
            <a:ext cx="184888" cy="1293341"/>
          </a:xfrm>
          <a:custGeom>
            <a:avLst/>
            <a:gdLst>
              <a:gd name="connsiteX0" fmla="*/ 0 w 184888"/>
              <a:gd name="connsiteY0" fmla="*/ 1293341 h 1293341"/>
              <a:gd name="connsiteX1" fmla="*/ 164756 w 184888"/>
              <a:gd name="connsiteY1" fmla="*/ 1037968 h 1293341"/>
              <a:gd name="connsiteX2" fmla="*/ 181232 w 184888"/>
              <a:gd name="connsiteY2" fmla="*/ 864973 h 1293341"/>
              <a:gd name="connsiteX3" fmla="*/ 156519 w 184888"/>
              <a:gd name="connsiteY3" fmla="*/ 650789 h 1293341"/>
              <a:gd name="connsiteX4" fmla="*/ 115329 w 184888"/>
              <a:gd name="connsiteY4" fmla="*/ 428368 h 1293341"/>
              <a:gd name="connsiteX5" fmla="*/ 123567 w 184888"/>
              <a:gd name="connsiteY5" fmla="*/ 321276 h 1293341"/>
              <a:gd name="connsiteX6" fmla="*/ 57665 w 184888"/>
              <a:gd name="connsiteY6" fmla="*/ 131805 h 1293341"/>
              <a:gd name="connsiteX7" fmla="*/ 16475 w 184888"/>
              <a:gd name="connsiteY7" fmla="*/ 0 h 129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88" h="1293341">
                <a:moveTo>
                  <a:pt x="0" y="1293341"/>
                </a:moveTo>
                <a:cubicBezTo>
                  <a:pt x="67275" y="1201352"/>
                  <a:pt x="134551" y="1109363"/>
                  <a:pt x="164756" y="1037968"/>
                </a:cubicBezTo>
                <a:cubicBezTo>
                  <a:pt x="194961" y="966573"/>
                  <a:pt x="182605" y="929503"/>
                  <a:pt x="181232" y="864973"/>
                </a:cubicBezTo>
                <a:cubicBezTo>
                  <a:pt x="179859" y="800443"/>
                  <a:pt x="167503" y="723557"/>
                  <a:pt x="156519" y="650789"/>
                </a:cubicBezTo>
                <a:cubicBezTo>
                  <a:pt x="145535" y="578021"/>
                  <a:pt x="120821" y="483287"/>
                  <a:pt x="115329" y="428368"/>
                </a:cubicBezTo>
                <a:cubicBezTo>
                  <a:pt x="109837" y="373449"/>
                  <a:pt x="133178" y="370703"/>
                  <a:pt x="123567" y="321276"/>
                </a:cubicBezTo>
                <a:cubicBezTo>
                  <a:pt x="113956" y="271849"/>
                  <a:pt x="75514" y="185351"/>
                  <a:pt x="57665" y="131805"/>
                </a:cubicBezTo>
                <a:cubicBezTo>
                  <a:pt x="39816" y="78259"/>
                  <a:pt x="16475" y="0"/>
                  <a:pt x="16475"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3066305" y="3322656"/>
            <a:ext cx="280086" cy="127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0800000">
            <a:off x="4737443" y="2588876"/>
            <a:ext cx="280086" cy="127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0800000">
            <a:off x="895555" y="2873400"/>
            <a:ext cx="280086" cy="127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29329" y="2052504"/>
            <a:ext cx="866347" cy="523220"/>
          </a:xfrm>
          <a:prstGeom prst="rect">
            <a:avLst/>
          </a:prstGeom>
          <a:noFill/>
        </p:spPr>
        <p:txBody>
          <a:bodyPr wrap="square" rtlCol="0">
            <a:spAutoFit/>
          </a:bodyPr>
          <a:lstStyle/>
          <a:p>
            <a:r>
              <a:rPr lang="en-US" sz="1400" dirty="0" smtClean="0"/>
              <a:t>Clear button</a:t>
            </a:r>
            <a:endParaRPr lang="en-US" sz="1400" dirty="0"/>
          </a:p>
        </p:txBody>
      </p:sp>
      <p:sp>
        <p:nvSpPr>
          <p:cNvPr id="25" name="TextBox 24"/>
          <p:cNvSpPr txBox="1"/>
          <p:nvPr/>
        </p:nvSpPr>
        <p:spPr>
          <a:xfrm>
            <a:off x="3468575" y="2171337"/>
            <a:ext cx="866347" cy="430887"/>
          </a:xfrm>
          <a:prstGeom prst="rect">
            <a:avLst/>
          </a:prstGeom>
          <a:noFill/>
        </p:spPr>
        <p:txBody>
          <a:bodyPr wrap="square" rtlCol="0">
            <a:spAutoFit/>
          </a:bodyPr>
          <a:lstStyle/>
          <a:p>
            <a:r>
              <a:rPr lang="en-US" sz="1100" dirty="0" smtClean="0"/>
              <a:t>Question button</a:t>
            </a:r>
            <a:endParaRPr lang="en-US" sz="1100" dirty="0"/>
          </a:p>
        </p:txBody>
      </p:sp>
      <p:sp>
        <p:nvSpPr>
          <p:cNvPr id="26" name="Oval 25"/>
          <p:cNvSpPr/>
          <p:nvPr/>
        </p:nvSpPr>
        <p:spPr>
          <a:xfrm>
            <a:off x="3620530" y="3739975"/>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892378" y="3705703"/>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758545" y="3739975"/>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flipV="1">
            <a:off x="4099368" y="3658545"/>
            <a:ext cx="57665" cy="106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599569" y="1523078"/>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Slide with behavior 1</a:t>
            </a:r>
            <a:endParaRPr lang="en-US" sz="1100" dirty="0">
              <a:solidFill>
                <a:srgbClr val="FF0000"/>
              </a:solidFill>
            </a:endParaRPr>
          </a:p>
        </p:txBody>
      </p:sp>
      <p:sp>
        <p:nvSpPr>
          <p:cNvPr id="31" name="Oval 30"/>
          <p:cNvSpPr/>
          <p:nvPr/>
        </p:nvSpPr>
        <p:spPr>
          <a:xfrm>
            <a:off x="7024713" y="1507685"/>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Slide with behavior 2</a:t>
            </a:r>
            <a:endParaRPr lang="en-US" sz="1100" dirty="0">
              <a:solidFill>
                <a:srgbClr val="FF0000"/>
              </a:solidFill>
            </a:endParaRPr>
          </a:p>
        </p:txBody>
      </p:sp>
      <p:sp>
        <p:nvSpPr>
          <p:cNvPr id="32" name="Oval 31"/>
          <p:cNvSpPr/>
          <p:nvPr/>
        </p:nvSpPr>
        <p:spPr>
          <a:xfrm>
            <a:off x="8449857" y="1472810"/>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Slide with behavior 3</a:t>
            </a:r>
            <a:endParaRPr lang="en-US" sz="1100" dirty="0">
              <a:solidFill>
                <a:srgbClr val="FF0000"/>
              </a:solidFill>
            </a:endParaRPr>
          </a:p>
        </p:txBody>
      </p:sp>
      <p:sp>
        <p:nvSpPr>
          <p:cNvPr id="33" name="Oval 32"/>
          <p:cNvSpPr/>
          <p:nvPr/>
        </p:nvSpPr>
        <p:spPr>
          <a:xfrm>
            <a:off x="10316641" y="1460452"/>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Slide with last behavior</a:t>
            </a:r>
            <a:endParaRPr lang="en-US" sz="1100" dirty="0">
              <a:solidFill>
                <a:srgbClr val="FF0000"/>
              </a:solidFill>
            </a:endParaRPr>
          </a:p>
        </p:txBody>
      </p:sp>
      <p:cxnSp>
        <p:nvCxnSpPr>
          <p:cNvPr id="34" name="Straight Arrow Connector 33"/>
          <p:cNvCxnSpPr>
            <a:endCxn id="31" idx="2"/>
          </p:cNvCxnSpPr>
          <p:nvPr/>
        </p:nvCxnSpPr>
        <p:spPr>
          <a:xfrm>
            <a:off x="6742781" y="1844058"/>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178011" y="1821098"/>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9537000" y="1693037"/>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0034709" y="1821097"/>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9808970" y="1612858"/>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0080818" y="1578586"/>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946985" y="1612858"/>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V="1">
            <a:off x="10185818" y="1548104"/>
            <a:ext cx="57665" cy="106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483852" y="4456670"/>
            <a:ext cx="2397216" cy="646331"/>
          </a:xfrm>
          <a:prstGeom prst="rect">
            <a:avLst/>
          </a:prstGeom>
          <a:noFill/>
        </p:spPr>
        <p:txBody>
          <a:bodyPr wrap="square" rtlCol="0">
            <a:spAutoFit/>
          </a:bodyPr>
          <a:lstStyle/>
          <a:p>
            <a:r>
              <a:rPr lang="en-US" dirty="0" smtClean="0"/>
              <a:t>This is model of simple question answering</a:t>
            </a:r>
            <a:endParaRPr lang="en-US" dirty="0"/>
          </a:p>
        </p:txBody>
      </p:sp>
      <p:sp>
        <p:nvSpPr>
          <p:cNvPr id="44" name="TextBox 43"/>
          <p:cNvSpPr txBox="1"/>
          <p:nvPr/>
        </p:nvSpPr>
        <p:spPr>
          <a:xfrm>
            <a:off x="5851508" y="2671147"/>
            <a:ext cx="4953000" cy="646331"/>
          </a:xfrm>
          <a:prstGeom prst="rect">
            <a:avLst/>
          </a:prstGeom>
          <a:noFill/>
        </p:spPr>
        <p:txBody>
          <a:bodyPr wrap="square" rtlCol="0">
            <a:spAutoFit/>
          </a:bodyPr>
          <a:lstStyle/>
          <a:p>
            <a:r>
              <a:rPr lang="en-US" dirty="0" smtClean="0"/>
              <a:t>This is model of simple linear play like in standard theatre and Great Quantum Debate play</a:t>
            </a:r>
            <a:endParaRPr lang="en-US" dirty="0"/>
          </a:p>
        </p:txBody>
      </p:sp>
      <p:sp>
        <p:nvSpPr>
          <p:cNvPr id="45" name="Rectangle 44"/>
          <p:cNvSpPr/>
          <p:nvPr/>
        </p:nvSpPr>
        <p:spPr>
          <a:xfrm>
            <a:off x="69587" y="746407"/>
            <a:ext cx="5386983" cy="43813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527589" y="670768"/>
            <a:ext cx="6248711" cy="26573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542467" y="3490338"/>
            <a:ext cx="6435349" cy="3239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2"/>
          <p:cNvSpPr txBox="1">
            <a:spLocks/>
          </p:cNvSpPr>
          <p:nvPr/>
        </p:nvSpPr>
        <p:spPr>
          <a:xfrm>
            <a:off x="5703973" y="3575222"/>
            <a:ext cx="6072327" cy="280086"/>
          </a:xfrm>
          <a:prstGeom prst="rect">
            <a:avLst/>
          </a:prstGeom>
          <a:solidFill>
            <a:schemeClr val="bg2"/>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Combined M1 and M2. Answer to a question is a Regular Linear play</a:t>
            </a:r>
            <a:endParaRPr lang="en-US" dirty="0"/>
          </a:p>
        </p:txBody>
      </p:sp>
      <p:sp>
        <p:nvSpPr>
          <p:cNvPr id="49" name="Oval 48"/>
          <p:cNvSpPr/>
          <p:nvPr/>
        </p:nvSpPr>
        <p:spPr>
          <a:xfrm>
            <a:off x="7137791" y="3962919"/>
            <a:ext cx="928453" cy="5397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smtClean="0"/>
              <a:t>Initial slide with questions</a:t>
            </a:r>
            <a:endParaRPr lang="en-US" sz="400" dirty="0"/>
          </a:p>
        </p:txBody>
      </p:sp>
      <p:sp>
        <p:nvSpPr>
          <p:cNvPr id="50" name="Oval 49"/>
          <p:cNvSpPr/>
          <p:nvPr/>
        </p:nvSpPr>
        <p:spPr>
          <a:xfrm>
            <a:off x="5968935" y="5051436"/>
            <a:ext cx="928453" cy="53971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rgbClr val="FF0000"/>
                </a:solidFill>
              </a:rPr>
              <a:t>Slide with answer to question 1</a:t>
            </a:r>
            <a:endParaRPr lang="en-US" sz="700" dirty="0">
              <a:solidFill>
                <a:srgbClr val="FF0000"/>
              </a:solidFill>
            </a:endParaRPr>
          </a:p>
        </p:txBody>
      </p:sp>
      <p:sp>
        <p:nvSpPr>
          <p:cNvPr id="51" name="Oval 50"/>
          <p:cNvSpPr/>
          <p:nvPr/>
        </p:nvSpPr>
        <p:spPr>
          <a:xfrm>
            <a:off x="7115790" y="5466034"/>
            <a:ext cx="928453" cy="53971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rgbClr val="FF0000"/>
                </a:solidFill>
              </a:rPr>
              <a:t>Slide with answer to second question</a:t>
            </a:r>
            <a:endParaRPr lang="en-US" sz="700" dirty="0">
              <a:solidFill>
                <a:srgbClr val="FF0000"/>
              </a:solidFill>
            </a:endParaRPr>
          </a:p>
        </p:txBody>
      </p:sp>
      <p:sp>
        <p:nvSpPr>
          <p:cNvPr id="52" name="Oval 51"/>
          <p:cNvSpPr/>
          <p:nvPr/>
        </p:nvSpPr>
        <p:spPr>
          <a:xfrm>
            <a:off x="8351410" y="4978666"/>
            <a:ext cx="928453" cy="53971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rgbClr val="FF0000"/>
                </a:solidFill>
              </a:rPr>
              <a:t>Answer to last question</a:t>
            </a:r>
            <a:endParaRPr lang="en-US" sz="800" dirty="0">
              <a:solidFill>
                <a:srgbClr val="FF0000"/>
              </a:solidFill>
            </a:endParaRPr>
          </a:p>
        </p:txBody>
      </p:sp>
      <p:cxnSp>
        <p:nvCxnSpPr>
          <p:cNvPr id="53" name="Straight Arrow Connector 52"/>
          <p:cNvCxnSpPr>
            <a:stCxn id="49" idx="5"/>
            <a:endCxn id="52" idx="1"/>
          </p:cNvCxnSpPr>
          <p:nvPr/>
        </p:nvCxnSpPr>
        <p:spPr>
          <a:xfrm>
            <a:off x="7930276" y="4423591"/>
            <a:ext cx="557103" cy="634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1" idx="0"/>
          </p:cNvCxnSpPr>
          <p:nvPr/>
        </p:nvCxnSpPr>
        <p:spPr>
          <a:xfrm>
            <a:off x="7580017" y="4513961"/>
            <a:ext cx="0" cy="9520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6580719" y="4369218"/>
            <a:ext cx="646602" cy="7127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6" name="Arc 55"/>
          <p:cNvSpPr/>
          <p:nvPr/>
        </p:nvSpPr>
        <p:spPr>
          <a:xfrm>
            <a:off x="6983607" y="4017561"/>
            <a:ext cx="4862404" cy="2233187"/>
          </a:xfrm>
          <a:prstGeom prst="arc">
            <a:avLst>
              <a:gd name="adj1" fmla="val 12852281"/>
              <a:gd name="adj2" fmla="val 90688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57" name="Arc 56"/>
          <p:cNvSpPr/>
          <p:nvPr/>
        </p:nvSpPr>
        <p:spPr>
          <a:xfrm flipH="1">
            <a:off x="6123125" y="4200016"/>
            <a:ext cx="1479732" cy="1463205"/>
          </a:xfrm>
          <a:prstGeom prst="arc">
            <a:avLst>
              <a:gd name="adj1" fmla="val 15017683"/>
              <a:gd name="adj2" fmla="val 90688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58" name="Freeform 57"/>
          <p:cNvSpPr/>
          <p:nvPr/>
        </p:nvSpPr>
        <p:spPr>
          <a:xfrm>
            <a:off x="7761180" y="4504966"/>
            <a:ext cx="148843" cy="952074"/>
          </a:xfrm>
          <a:custGeom>
            <a:avLst/>
            <a:gdLst>
              <a:gd name="connsiteX0" fmla="*/ 0 w 184888"/>
              <a:gd name="connsiteY0" fmla="*/ 1293341 h 1293341"/>
              <a:gd name="connsiteX1" fmla="*/ 164756 w 184888"/>
              <a:gd name="connsiteY1" fmla="*/ 1037968 h 1293341"/>
              <a:gd name="connsiteX2" fmla="*/ 181232 w 184888"/>
              <a:gd name="connsiteY2" fmla="*/ 864973 h 1293341"/>
              <a:gd name="connsiteX3" fmla="*/ 156519 w 184888"/>
              <a:gd name="connsiteY3" fmla="*/ 650789 h 1293341"/>
              <a:gd name="connsiteX4" fmla="*/ 115329 w 184888"/>
              <a:gd name="connsiteY4" fmla="*/ 428368 h 1293341"/>
              <a:gd name="connsiteX5" fmla="*/ 123567 w 184888"/>
              <a:gd name="connsiteY5" fmla="*/ 321276 h 1293341"/>
              <a:gd name="connsiteX6" fmla="*/ 57665 w 184888"/>
              <a:gd name="connsiteY6" fmla="*/ 131805 h 1293341"/>
              <a:gd name="connsiteX7" fmla="*/ 16475 w 184888"/>
              <a:gd name="connsiteY7" fmla="*/ 0 h 129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88" h="1293341">
                <a:moveTo>
                  <a:pt x="0" y="1293341"/>
                </a:moveTo>
                <a:cubicBezTo>
                  <a:pt x="67275" y="1201352"/>
                  <a:pt x="134551" y="1109363"/>
                  <a:pt x="164756" y="1037968"/>
                </a:cubicBezTo>
                <a:cubicBezTo>
                  <a:pt x="194961" y="966573"/>
                  <a:pt x="182605" y="929503"/>
                  <a:pt x="181232" y="864973"/>
                </a:cubicBezTo>
                <a:cubicBezTo>
                  <a:pt x="179859" y="800443"/>
                  <a:pt x="167503" y="723557"/>
                  <a:pt x="156519" y="650789"/>
                </a:cubicBezTo>
                <a:cubicBezTo>
                  <a:pt x="145535" y="578021"/>
                  <a:pt x="120821" y="483287"/>
                  <a:pt x="115329" y="428368"/>
                </a:cubicBezTo>
                <a:cubicBezTo>
                  <a:pt x="109837" y="373449"/>
                  <a:pt x="133178" y="370703"/>
                  <a:pt x="123567" y="321276"/>
                </a:cubicBezTo>
                <a:cubicBezTo>
                  <a:pt x="113956" y="271849"/>
                  <a:pt x="75514" y="185351"/>
                  <a:pt x="57665" y="131805"/>
                </a:cubicBezTo>
                <a:cubicBezTo>
                  <a:pt x="39816" y="78259"/>
                  <a:pt x="16475" y="0"/>
                  <a:pt x="16475"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9" name="Right Arrow 58"/>
          <p:cNvSpPr/>
          <p:nvPr/>
        </p:nvSpPr>
        <p:spPr>
          <a:xfrm rot="10800000">
            <a:off x="7762653" y="5271117"/>
            <a:ext cx="225481" cy="93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1" name="Right Arrow 60"/>
          <p:cNvSpPr/>
          <p:nvPr/>
        </p:nvSpPr>
        <p:spPr>
          <a:xfrm rot="10800000">
            <a:off x="6015108" y="4940404"/>
            <a:ext cx="225481" cy="93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2" name="TextBox 61"/>
          <p:cNvSpPr txBox="1"/>
          <p:nvPr/>
        </p:nvSpPr>
        <p:spPr>
          <a:xfrm>
            <a:off x="8086497" y="4423591"/>
            <a:ext cx="697446" cy="307777"/>
          </a:xfrm>
          <a:prstGeom prst="rect">
            <a:avLst/>
          </a:prstGeom>
          <a:noFill/>
        </p:spPr>
        <p:txBody>
          <a:bodyPr wrap="square" rtlCol="0">
            <a:spAutoFit/>
          </a:bodyPr>
          <a:lstStyle/>
          <a:p>
            <a:r>
              <a:rPr lang="en-US" sz="700" dirty="0" smtClean="0"/>
              <a:t>Question button</a:t>
            </a:r>
            <a:endParaRPr lang="en-US" sz="700" dirty="0"/>
          </a:p>
        </p:txBody>
      </p:sp>
      <p:sp>
        <p:nvSpPr>
          <p:cNvPr id="63" name="Oval 62"/>
          <p:cNvSpPr/>
          <p:nvPr/>
        </p:nvSpPr>
        <p:spPr>
          <a:xfrm>
            <a:off x="8208827" y="5578320"/>
            <a:ext cx="56370" cy="33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Oval 63"/>
          <p:cNvSpPr/>
          <p:nvPr/>
        </p:nvSpPr>
        <p:spPr>
          <a:xfrm>
            <a:off x="8427676" y="5553092"/>
            <a:ext cx="56370" cy="33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5" name="Oval 64"/>
          <p:cNvSpPr/>
          <p:nvPr/>
        </p:nvSpPr>
        <p:spPr>
          <a:xfrm>
            <a:off x="8319935" y="5578320"/>
            <a:ext cx="56370" cy="33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6" name="Oval 65"/>
          <p:cNvSpPr/>
          <p:nvPr/>
        </p:nvSpPr>
        <p:spPr>
          <a:xfrm flipV="1">
            <a:off x="8594312" y="5518377"/>
            <a:ext cx="46423" cy="78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7" name="TextBox 66"/>
          <p:cNvSpPr txBox="1"/>
          <p:nvPr/>
        </p:nvSpPr>
        <p:spPr>
          <a:xfrm>
            <a:off x="6488712" y="6105905"/>
            <a:ext cx="1929859" cy="430887"/>
          </a:xfrm>
          <a:prstGeom prst="rect">
            <a:avLst/>
          </a:prstGeom>
          <a:noFill/>
        </p:spPr>
        <p:txBody>
          <a:bodyPr wrap="square" rtlCol="0">
            <a:spAutoFit/>
          </a:bodyPr>
          <a:lstStyle/>
          <a:p>
            <a:r>
              <a:rPr lang="en-US" sz="1050" dirty="0" smtClean="0"/>
              <a:t>This is model of simple question answering</a:t>
            </a:r>
            <a:endParaRPr lang="en-US" sz="1050" dirty="0"/>
          </a:p>
        </p:txBody>
      </p:sp>
      <p:grpSp>
        <p:nvGrpSpPr>
          <p:cNvPr id="81" name="Group 80"/>
          <p:cNvGrpSpPr/>
          <p:nvPr/>
        </p:nvGrpSpPr>
        <p:grpSpPr>
          <a:xfrm>
            <a:off x="8539110" y="5717356"/>
            <a:ext cx="3237190" cy="550750"/>
            <a:chOff x="5686755" y="4020333"/>
            <a:chExt cx="5870370" cy="795794"/>
          </a:xfrm>
        </p:grpSpPr>
        <p:sp>
          <p:nvSpPr>
            <p:cNvPr id="69" name="Oval 68"/>
            <p:cNvSpPr/>
            <p:nvPr/>
          </p:nvSpPr>
          <p:spPr>
            <a:xfrm>
              <a:off x="5686755" y="4082959"/>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rgbClr val="FF0000"/>
                  </a:solidFill>
                </a:rPr>
                <a:t>Slide with behavior 1</a:t>
              </a:r>
              <a:endParaRPr lang="en-US" sz="500" dirty="0">
                <a:solidFill>
                  <a:srgbClr val="FF0000"/>
                </a:solidFill>
              </a:endParaRPr>
            </a:p>
          </p:txBody>
        </p:sp>
        <p:sp>
          <p:nvSpPr>
            <p:cNvPr id="70" name="Oval 69"/>
            <p:cNvSpPr/>
            <p:nvPr/>
          </p:nvSpPr>
          <p:spPr>
            <a:xfrm>
              <a:off x="7111899" y="4067566"/>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rgbClr val="FF0000"/>
                  </a:solidFill>
                </a:rPr>
                <a:t>Slide with behavior 2</a:t>
              </a:r>
              <a:endParaRPr lang="en-US" sz="500" dirty="0">
                <a:solidFill>
                  <a:srgbClr val="FF0000"/>
                </a:solidFill>
              </a:endParaRPr>
            </a:p>
          </p:txBody>
        </p:sp>
        <p:sp>
          <p:nvSpPr>
            <p:cNvPr id="71" name="Oval 70"/>
            <p:cNvSpPr/>
            <p:nvPr/>
          </p:nvSpPr>
          <p:spPr>
            <a:xfrm>
              <a:off x="8537043" y="4032691"/>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rgbClr val="FF0000"/>
                  </a:solidFill>
                </a:rPr>
                <a:t>Slide with behavior 3</a:t>
              </a:r>
              <a:endParaRPr lang="en-US" sz="500" dirty="0">
                <a:solidFill>
                  <a:srgbClr val="FF0000"/>
                </a:solidFill>
              </a:endParaRPr>
            </a:p>
          </p:txBody>
        </p:sp>
        <p:sp>
          <p:nvSpPr>
            <p:cNvPr id="72" name="Oval 71"/>
            <p:cNvSpPr/>
            <p:nvPr/>
          </p:nvSpPr>
          <p:spPr>
            <a:xfrm>
              <a:off x="10403827" y="4020333"/>
              <a:ext cx="1153298" cy="73316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smtClean="0">
                  <a:solidFill>
                    <a:srgbClr val="FF0000"/>
                  </a:solidFill>
                </a:rPr>
                <a:t>Slide with last behavior</a:t>
              </a:r>
              <a:endParaRPr lang="en-US" sz="500" dirty="0">
                <a:solidFill>
                  <a:srgbClr val="FF0000"/>
                </a:solidFill>
              </a:endParaRPr>
            </a:p>
          </p:txBody>
        </p:sp>
        <p:cxnSp>
          <p:nvCxnSpPr>
            <p:cNvPr id="73" name="Straight Arrow Connector 72"/>
            <p:cNvCxnSpPr>
              <a:endCxn id="70" idx="2"/>
            </p:cNvCxnSpPr>
            <p:nvPr/>
          </p:nvCxnSpPr>
          <p:spPr>
            <a:xfrm>
              <a:off x="6829967" y="4403939"/>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8265197" y="4380979"/>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624186" y="4252918"/>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0121895" y="4380978"/>
              <a:ext cx="281932" cy="302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9896156" y="4172739"/>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Oval 77"/>
            <p:cNvSpPr/>
            <p:nvPr/>
          </p:nvSpPr>
          <p:spPr>
            <a:xfrm>
              <a:off x="10168004" y="4138467"/>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Oval 78"/>
            <p:cNvSpPr/>
            <p:nvPr/>
          </p:nvSpPr>
          <p:spPr>
            <a:xfrm>
              <a:off x="10034171" y="4172739"/>
              <a:ext cx="70021"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Oval 79"/>
            <p:cNvSpPr/>
            <p:nvPr/>
          </p:nvSpPr>
          <p:spPr>
            <a:xfrm flipV="1">
              <a:off x="10273004" y="4107985"/>
              <a:ext cx="57665" cy="106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cxnSp>
        <p:nvCxnSpPr>
          <p:cNvPr id="82" name="Straight Arrow Connector 81"/>
          <p:cNvCxnSpPr>
            <a:endCxn id="69" idx="0"/>
          </p:cNvCxnSpPr>
          <p:nvPr/>
        </p:nvCxnSpPr>
        <p:spPr>
          <a:xfrm>
            <a:off x="8790643" y="5530681"/>
            <a:ext cx="66458" cy="2300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95555" y="5546390"/>
            <a:ext cx="3417510" cy="646331"/>
          </a:xfrm>
          <a:prstGeom prst="rect">
            <a:avLst/>
          </a:prstGeom>
          <a:noFill/>
        </p:spPr>
        <p:txBody>
          <a:bodyPr wrap="square" rtlCol="0">
            <a:spAutoFit/>
          </a:bodyPr>
          <a:lstStyle/>
          <a:p>
            <a:r>
              <a:rPr lang="en-US" dirty="0" smtClean="0"/>
              <a:t>Other combinations are of course possible</a:t>
            </a:r>
            <a:endParaRPr lang="en-US" dirty="0"/>
          </a:p>
        </p:txBody>
      </p:sp>
    </p:spTree>
    <p:extLst>
      <p:ext uri="{BB962C8B-B14F-4D97-AF65-F5344CB8AC3E}">
        <p14:creationId xmlns:p14="http://schemas.microsoft.com/office/powerpoint/2010/main" val="2832525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2304</Words>
  <Application>Microsoft Office PowerPoint</Application>
  <PresentationFormat>Widescreen</PresentationFormat>
  <Paragraphs>266</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Homework  1 (with additional explanations and new additional explantions)</vt:lpstr>
      <vt:lpstr>PowerPoint Presentation</vt:lpstr>
      <vt:lpstr>PowerPoint Presentation</vt:lpstr>
      <vt:lpstr>PowerPoint Presentation</vt:lpstr>
      <vt:lpstr>PowerPoint Presentation</vt:lpstr>
      <vt:lpstr>Complete software for the second phase of the Homework 1  (minimum variant)</vt:lpstr>
      <vt:lpstr>Additional explanation</vt:lpstr>
      <vt:lpstr>Simplified State Machines of robot plays</vt:lpstr>
      <vt:lpstr>Simplified State Machines of robot plays</vt:lpstr>
      <vt:lpstr>Simplified State Machine of interactive robot play</vt:lpstr>
      <vt:lpstr>Remarks</vt:lpstr>
      <vt:lpstr>Additional work for people who already work on projects (not required now, but will count for the next homework and your project)</vt:lpstr>
      <vt:lpstr>Complete software for the additional work for the Homework 1</vt:lpstr>
      <vt:lpstr>List of useful documents on this page for Week2</vt:lpstr>
      <vt:lpstr>Kinect Controlled Slide show presentation</vt:lpstr>
      <vt:lpstr>Kinect Controlled Slide show presentation</vt:lpstr>
      <vt:lpstr>Software that you have to install:</vt:lpstr>
      <vt:lpstr>In the MainView.xaml</vt:lpstr>
      <vt:lpstr>Initialize KinectSensorChooser</vt:lpstr>
      <vt:lpstr>Set Up an event handler for the OnLoaded</vt:lpstr>
      <vt:lpstr>Create the OnLoaded event handler:</vt:lpstr>
      <vt:lpstr>PowerPoint Presentation</vt:lpstr>
      <vt:lpstr>PowerPoint Presentation</vt:lpstr>
      <vt:lpstr>KinectRegion</vt:lpstr>
      <vt:lpstr>PowerPoint Presentation</vt:lpstr>
      <vt:lpstr>Solution</vt:lpstr>
      <vt:lpstr>Kinect Controlled Slide Show Presentation</vt:lpstr>
      <vt:lpstr>PowerPoint Presentation</vt:lpstr>
      <vt:lpstr>User Viewer</vt:lpstr>
      <vt:lpstr>PowerPoint Presentation</vt:lpstr>
      <vt:lpstr>PowerPoint Presentation</vt:lpstr>
    </vt:vector>
  </TitlesOfParts>
  <Company>Portland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1</dc:title>
  <dc:creator>Marek Perkowski</dc:creator>
  <cp:lastModifiedBy>Marek Perkowski</cp:lastModifiedBy>
  <cp:revision>20</cp:revision>
  <dcterms:created xsi:type="dcterms:W3CDTF">2015-10-02T00:01:46Z</dcterms:created>
  <dcterms:modified xsi:type="dcterms:W3CDTF">2015-10-16T23:31:25Z</dcterms:modified>
</cp:coreProperties>
</file>